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68" r:id="rId6"/>
    <p:sldId id="261" r:id="rId7"/>
    <p:sldId id="265" r:id="rId8"/>
    <p:sldId id="264" r:id="rId9"/>
    <p:sldId id="270" r:id="rId10"/>
    <p:sldId id="263" r:id="rId11"/>
    <p:sldId id="2641" r:id="rId12"/>
    <p:sldId id="2642" r:id="rId13"/>
    <p:sldId id="2643" r:id="rId14"/>
    <p:sldId id="2644" r:id="rId15"/>
    <p:sldId id="2645" r:id="rId16"/>
    <p:sldId id="2646" r:id="rId17"/>
    <p:sldId id="2647" r:id="rId18"/>
    <p:sldId id="2648" r:id="rId19"/>
    <p:sldId id="2649" r:id="rId20"/>
    <p:sldId id="265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DC25D-AC5D-4EA3-9F87-45622CAD0FA5}" v="1057" dt="2024-03-01T09:46:43.709"/>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eskmine laa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Laadita, tabeliruudustik">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Laadi ja ruudustikut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7E4AD-A88D-43BA-ADDD-E4747C79FF44}" type="datetimeFigureOut">
              <a:rPr lang="et-EE" smtClean="0"/>
              <a:t>04.03.2024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52B88-6885-4790-AEBD-7411C6DF0DF4}" type="slidenum">
              <a:rPr lang="et-EE" smtClean="0"/>
              <a:t>‹#›</a:t>
            </a:fld>
            <a:endParaRPr lang="et-EE"/>
          </a:p>
        </p:txBody>
      </p:sp>
    </p:spTree>
    <p:extLst>
      <p:ext uri="{BB962C8B-B14F-4D97-AF65-F5344CB8AC3E}">
        <p14:creationId xmlns:p14="http://schemas.microsoft.com/office/powerpoint/2010/main" val="27802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2</a:t>
            </a:fld>
            <a:endParaRPr lang="et-EE"/>
          </a:p>
        </p:txBody>
      </p:sp>
    </p:spTree>
    <p:extLst>
      <p:ext uri="{BB962C8B-B14F-4D97-AF65-F5344CB8AC3E}">
        <p14:creationId xmlns:p14="http://schemas.microsoft.com/office/powerpoint/2010/main" val="220320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72A2-D6B1-4123-C020-F6303E9434BE}"/>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4384448D-9E9E-9ED5-6508-B767B947E0EE}"/>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CE5B1BD6-869B-999E-6A50-5784BA8B4E41}"/>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2846A62D-0EFF-5064-12A5-89D83CE2B5D1}"/>
              </a:ext>
            </a:extLst>
          </p:cNvPr>
          <p:cNvSpPr>
            <a:spLocks noGrp="1"/>
          </p:cNvSpPr>
          <p:nvPr>
            <p:ph type="sldNum" sz="quarter" idx="5"/>
          </p:nvPr>
        </p:nvSpPr>
        <p:spPr/>
        <p:txBody>
          <a:bodyPr/>
          <a:lstStyle/>
          <a:p>
            <a:fld id="{9F952B88-6885-4790-AEBD-7411C6DF0DF4}" type="slidenum">
              <a:rPr lang="et-EE" smtClean="0"/>
              <a:t>14</a:t>
            </a:fld>
            <a:endParaRPr lang="et-EE"/>
          </a:p>
        </p:txBody>
      </p:sp>
    </p:spTree>
    <p:extLst>
      <p:ext uri="{BB962C8B-B14F-4D97-AF65-F5344CB8AC3E}">
        <p14:creationId xmlns:p14="http://schemas.microsoft.com/office/powerpoint/2010/main" val="345519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063E7-1BC2-D7BC-C8ED-89070411E6CF}"/>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DCDC4F06-05F8-02A5-8E01-240E46EFE482}"/>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2C67886A-78DB-80EE-F172-F7F640680BF5}"/>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C0B8B8AB-0F70-7798-B8F6-7B34DC9CF48E}"/>
              </a:ext>
            </a:extLst>
          </p:cNvPr>
          <p:cNvSpPr>
            <a:spLocks noGrp="1"/>
          </p:cNvSpPr>
          <p:nvPr>
            <p:ph type="sldNum" sz="quarter" idx="5"/>
          </p:nvPr>
        </p:nvSpPr>
        <p:spPr/>
        <p:txBody>
          <a:bodyPr/>
          <a:lstStyle/>
          <a:p>
            <a:fld id="{9F952B88-6885-4790-AEBD-7411C6DF0DF4}" type="slidenum">
              <a:rPr lang="et-EE" smtClean="0"/>
              <a:t>15</a:t>
            </a:fld>
            <a:endParaRPr lang="et-EE"/>
          </a:p>
        </p:txBody>
      </p:sp>
    </p:spTree>
    <p:extLst>
      <p:ext uri="{BB962C8B-B14F-4D97-AF65-F5344CB8AC3E}">
        <p14:creationId xmlns:p14="http://schemas.microsoft.com/office/powerpoint/2010/main" val="277172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A86B-7B06-FFCF-444B-07476A7DD1F6}"/>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5D57D408-DAD3-7A12-F96E-87540761A29A}"/>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E1BD91AF-1C63-D622-04CE-27FEDDE97689}"/>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23675C46-5989-F030-F2BF-C19D1578A7AA}"/>
              </a:ext>
            </a:extLst>
          </p:cNvPr>
          <p:cNvSpPr>
            <a:spLocks noGrp="1"/>
          </p:cNvSpPr>
          <p:nvPr>
            <p:ph type="sldNum" sz="quarter" idx="5"/>
          </p:nvPr>
        </p:nvSpPr>
        <p:spPr/>
        <p:txBody>
          <a:bodyPr/>
          <a:lstStyle/>
          <a:p>
            <a:fld id="{9F952B88-6885-4790-AEBD-7411C6DF0DF4}" type="slidenum">
              <a:rPr lang="et-EE" smtClean="0"/>
              <a:t>16</a:t>
            </a:fld>
            <a:endParaRPr lang="et-EE"/>
          </a:p>
        </p:txBody>
      </p:sp>
    </p:spTree>
    <p:extLst>
      <p:ext uri="{BB962C8B-B14F-4D97-AF65-F5344CB8AC3E}">
        <p14:creationId xmlns:p14="http://schemas.microsoft.com/office/powerpoint/2010/main" val="281770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E7F54-A06E-1AEE-551A-3218BEC70C56}"/>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2A637265-7D39-3F84-9300-F8701827B43D}"/>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4D4B6FF9-E8B0-9A56-B288-A4593C5BDB12}"/>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DD06CD94-9A39-F9AF-F31E-0F6CA36B6CDE}"/>
              </a:ext>
            </a:extLst>
          </p:cNvPr>
          <p:cNvSpPr>
            <a:spLocks noGrp="1"/>
          </p:cNvSpPr>
          <p:nvPr>
            <p:ph type="sldNum" sz="quarter" idx="5"/>
          </p:nvPr>
        </p:nvSpPr>
        <p:spPr/>
        <p:txBody>
          <a:bodyPr/>
          <a:lstStyle/>
          <a:p>
            <a:fld id="{9F952B88-6885-4790-AEBD-7411C6DF0DF4}" type="slidenum">
              <a:rPr lang="et-EE" smtClean="0"/>
              <a:t>17</a:t>
            </a:fld>
            <a:endParaRPr lang="et-EE"/>
          </a:p>
        </p:txBody>
      </p:sp>
    </p:spTree>
    <p:extLst>
      <p:ext uri="{BB962C8B-B14F-4D97-AF65-F5344CB8AC3E}">
        <p14:creationId xmlns:p14="http://schemas.microsoft.com/office/powerpoint/2010/main" val="291180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6</a:t>
            </a:fld>
            <a:endParaRPr lang="et-EE"/>
          </a:p>
        </p:txBody>
      </p:sp>
    </p:spTree>
    <p:extLst>
      <p:ext uri="{BB962C8B-B14F-4D97-AF65-F5344CB8AC3E}">
        <p14:creationId xmlns:p14="http://schemas.microsoft.com/office/powerpoint/2010/main" val="1273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7</a:t>
            </a:fld>
            <a:endParaRPr lang="et-EE"/>
          </a:p>
        </p:txBody>
      </p:sp>
    </p:spTree>
    <p:extLst>
      <p:ext uri="{BB962C8B-B14F-4D97-AF65-F5344CB8AC3E}">
        <p14:creationId xmlns:p14="http://schemas.microsoft.com/office/powerpoint/2010/main" val="32353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8</a:t>
            </a:fld>
            <a:endParaRPr lang="et-EE"/>
          </a:p>
        </p:txBody>
      </p:sp>
    </p:spTree>
    <p:extLst>
      <p:ext uri="{BB962C8B-B14F-4D97-AF65-F5344CB8AC3E}">
        <p14:creationId xmlns:p14="http://schemas.microsoft.com/office/powerpoint/2010/main" val="350895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9</a:t>
            </a:fld>
            <a:endParaRPr lang="et-EE"/>
          </a:p>
        </p:txBody>
      </p:sp>
    </p:spTree>
    <p:extLst>
      <p:ext uri="{BB962C8B-B14F-4D97-AF65-F5344CB8AC3E}">
        <p14:creationId xmlns:p14="http://schemas.microsoft.com/office/powerpoint/2010/main" val="372526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10</a:t>
            </a:fld>
            <a:endParaRPr lang="et-EE"/>
          </a:p>
        </p:txBody>
      </p:sp>
    </p:spTree>
    <p:extLst>
      <p:ext uri="{BB962C8B-B14F-4D97-AF65-F5344CB8AC3E}">
        <p14:creationId xmlns:p14="http://schemas.microsoft.com/office/powerpoint/2010/main" val="262694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5"/>
          </p:nvPr>
        </p:nvSpPr>
        <p:spPr/>
        <p:txBody>
          <a:bodyPr/>
          <a:lstStyle/>
          <a:p>
            <a:fld id="{9F952B88-6885-4790-AEBD-7411C6DF0DF4}" type="slidenum">
              <a:rPr lang="et-EE" smtClean="0"/>
              <a:t>11</a:t>
            </a:fld>
            <a:endParaRPr lang="et-EE"/>
          </a:p>
        </p:txBody>
      </p:sp>
    </p:spTree>
    <p:extLst>
      <p:ext uri="{BB962C8B-B14F-4D97-AF65-F5344CB8AC3E}">
        <p14:creationId xmlns:p14="http://schemas.microsoft.com/office/powerpoint/2010/main" val="210603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BFA6A-B485-73B9-04C8-AF9CBD7EE567}"/>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37001CB1-02EB-2DD7-C15E-E5686F241484}"/>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E487B247-5D77-5337-B86B-CF90481FF9EA}"/>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B97A762E-4FC8-73C0-9A68-45E9D6159345}"/>
              </a:ext>
            </a:extLst>
          </p:cNvPr>
          <p:cNvSpPr>
            <a:spLocks noGrp="1"/>
          </p:cNvSpPr>
          <p:nvPr>
            <p:ph type="sldNum" sz="quarter" idx="5"/>
          </p:nvPr>
        </p:nvSpPr>
        <p:spPr/>
        <p:txBody>
          <a:bodyPr/>
          <a:lstStyle/>
          <a:p>
            <a:fld id="{9F952B88-6885-4790-AEBD-7411C6DF0DF4}" type="slidenum">
              <a:rPr lang="et-EE" smtClean="0"/>
              <a:t>12</a:t>
            </a:fld>
            <a:endParaRPr lang="et-EE"/>
          </a:p>
        </p:txBody>
      </p:sp>
    </p:spTree>
    <p:extLst>
      <p:ext uri="{BB962C8B-B14F-4D97-AF65-F5344CB8AC3E}">
        <p14:creationId xmlns:p14="http://schemas.microsoft.com/office/powerpoint/2010/main" val="312077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CF5A-CE76-0374-9BB1-1583274E004D}"/>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6F26C449-0970-EFE2-A572-9DE77E1113BD}"/>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2DD07BE9-00E8-1EF2-6864-53F2A07F23AE}"/>
              </a:ext>
            </a:extLst>
          </p:cNvPr>
          <p:cNvSpPr>
            <a:spLocks noGrp="1"/>
          </p:cNvSpPr>
          <p:nvPr>
            <p:ph type="body" idx="1"/>
          </p:nvPr>
        </p:nvSpPr>
        <p:spPr/>
        <p:txBody>
          <a:bodyPr/>
          <a:lstStyle/>
          <a:p>
            <a:endParaRPr lang="et-EE"/>
          </a:p>
        </p:txBody>
      </p:sp>
      <p:sp>
        <p:nvSpPr>
          <p:cNvPr id="4" name="Slaidinumbri kohatäide 3">
            <a:extLst>
              <a:ext uri="{FF2B5EF4-FFF2-40B4-BE49-F238E27FC236}">
                <a16:creationId xmlns:a16="http://schemas.microsoft.com/office/drawing/2014/main" id="{6C090FE5-F5DF-52A3-EDDA-F98400B94C6B}"/>
              </a:ext>
            </a:extLst>
          </p:cNvPr>
          <p:cNvSpPr>
            <a:spLocks noGrp="1"/>
          </p:cNvSpPr>
          <p:nvPr>
            <p:ph type="sldNum" sz="quarter" idx="5"/>
          </p:nvPr>
        </p:nvSpPr>
        <p:spPr/>
        <p:txBody>
          <a:bodyPr/>
          <a:lstStyle/>
          <a:p>
            <a:fld id="{9F952B88-6885-4790-AEBD-7411C6DF0DF4}" type="slidenum">
              <a:rPr lang="et-EE" smtClean="0"/>
              <a:t>13</a:t>
            </a:fld>
            <a:endParaRPr lang="et-EE"/>
          </a:p>
        </p:txBody>
      </p:sp>
    </p:spTree>
    <p:extLst>
      <p:ext uri="{BB962C8B-B14F-4D97-AF65-F5344CB8AC3E}">
        <p14:creationId xmlns:p14="http://schemas.microsoft.com/office/powerpoint/2010/main" val="344336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a:p>
        </p:txBody>
      </p:sp>
      <p:sp>
        <p:nvSpPr>
          <p:cNvPr id="4" name="Date Placeholder 3"/>
          <p:cNvSpPr>
            <a:spLocks noGrp="1"/>
          </p:cNvSpPr>
          <p:nvPr>
            <p:ph type="dt" sz="half" idx="10"/>
          </p:nvPr>
        </p:nvSpPr>
        <p:spPr/>
        <p:txBody>
          <a:bodyPr/>
          <a:lstStyle/>
          <a:p>
            <a:fld id="{4681A139-75D3-43D8-8352-B49F5FAD7CEB}" type="datetime1">
              <a:rPr lang="et-EE" smtClean="0"/>
              <a:t>04.03.2024</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4313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45A0BFE2-F4C1-4BE4-BA50-EC927714121F}" type="datetime1">
              <a:rPr lang="et-EE" smtClean="0"/>
              <a:t>04.03.2024</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2628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97982A7A-A3C4-407E-ADD6-49D4710CEFA7}" type="datetime1">
              <a:rPr lang="et-EE" smtClean="0"/>
              <a:t>04.03.2024</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02146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10"/>
          </p:nvPr>
        </p:nvSpPr>
        <p:spPr/>
        <p:txBody>
          <a:bodyPr/>
          <a:lstStyle/>
          <a:p>
            <a:fld id="{6A2A36A6-265D-4B68-AD81-35CBA03C19B5}" type="datetime1">
              <a:rPr lang="et-EE" smtClean="0"/>
              <a:t>04.03.2024</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7667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3ED761F8-A68C-44F4-AF3D-BBF387939F04}" type="datetime1">
              <a:rPr lang="et-EE" smtClean="0"/>
              <a:t>04.03.2024</a:t>
            </a:fld>
            <a:endParaRPr lang="et-EE"/>
          </a:p>
        </p:txBody>
      </p:sp>
      <p:sp>
        <p:nvSpPr>
          <p:cNvPr id="5" name="Footer Placeholder 4"/>
          <p:cNvSpPr>
            <a:spLocks noGrp="1"/>
          </p:cNvSpPr>
          <p:nvPr>
            <p:ph type="ftr" sz="quarter" idx="11"/>
          </p:nvPr>
        </p:nvSpPr>
        <p:spPr/>
        <p:txBody>
          <a:bodyPr/>
          <a:lstStyle/>
          <a:p>
            <a:r>
              <a:rPr lang="et-EE"/>
              <a:t>AB</a:t>
            </a:r>
          </a:p>
        </p:txBody>
      </p:sp>
      <p:sp>
        <p:nvSpPr>
          <p:cNvPr id="6" name="Slide Number Placeholder 5"/>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16471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Date Placeholder 4"/>
          <p:cNvSpPr>
            <a:spLocks noGrp="1"/>
          </p:cNvSpPr>
          <p:nvPr>
            <p:ph type="dt" sz="half" idx="10"/>
          </p:nvPr>
        </p:nvSpPr>
        <p:spPr/>
        <p:txBody>
          <a:bodyPr/>
          <a:lstStyle/>
          <a:p>
            <a:fld id="{15C38450-0D65-43B1-8D80-1FC715C22995}" type="datetime1">
              <a:rPr lang="et-EE" smtClean="0"/>
              <a:t>04.03.2024</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39096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Date Placeholder 6"/>
          <p:cNvSpPr>
            <a:spLocks noGrp="1"/>
          </p:cNvSpPr>
          <p:nvPr>
            <p:ph type="dt" sz="half" idx="10"/>
          </p:nvPr>
        </p:nvSpPr>
        <p:spPr/>
        <p:txBody>
          <a:bodyPr/>
          <a:lstStyle/>
          <a:p>
            <a:fld id="{64B19260-18B5-4F8A-95A5-E765F1DAB6B6}" type="datetime1">
              <a:rPr lang="et-EE" smtClean="0"/>
              <a:t>04.03.2024</a:t>
            </a:fld>
            <a:endParaRPr lang="et-EE"/>
          </a:p>
        </p:txBody>
      </p:sp>
      <p:sp>
        <p:nvSpPr>
          <p:cNvPr id="8" name="Footer Placeholder 7"/>
          <p:cNvSpPr>
            <a:spLocks noGrp="1"/>
          </p:cNvSpPr>
          <p:nvPr>
            <p:ph type="ftr" sz="quarter" idx="11"/>
          </p:nvPr>
        </p:nvSpPr>
        <p:spPr/>
        <p:txBody>
          <a:bodyPr/>
          <a:lstStyle/>
          <a:p>
            <a:r>
              <a:rPr lang="et-EE"/>
              <a:t>AB</a:t>
            </a:r>
          </a:p>
        </p:txBody>
      </p:sp>
      <p:sp>
        <p:nvSpPr>
          <p:cNvPr id="9" name="Slide Number Placeholder 8"/>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35081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a:p>
        </p:txBody>
      </p:sp>
      <p:sp>
        <p:nvSpPr>
          <p:cNvPr id="3" name="Date Placeholder 2"/>
          <p:cNvSpPr>
            <a:spLocks noGrp="1"/>
          </p:cNvSpPr>
          <p:nvPr>
            <p:ph type="dt" sz="half" idx="10"/>
          </p:nvPr>
        </p:nvSpPr>
        <p:spPr/>
        <p:txBody>
          <a:bodyPr/>
          <a:lstStyle/>
          <a:p>
            <a:fld id="{9F0C0E6E-7341-402B-B4A6-A1F4AC6A78CD}" type="datetime1">
              <a:rPr lang="et-EE" smtClean="0"/>
              <a:t>04.03.2024</a:t>
            </a:fld>
            <a:endParaRPr lang="et-EE"/>
          </a:p>
        </p:txBody>
      </p:sp>
      <p:sp>
        <p:nvSpPr>
          <p:cNvPr id="4" name="Footer Placeholder 3"/>
          <p:cNvSpPr>
            <a:spLocks noGrp="1"/>
          </p:cNvSpPr>
          <p:nvPr>
            <p:ph type="ftr" sz="quarter" idx="11"/>
          </p:nvPr>
        </p:nvSpPr>
        <p:spPr/>
        <p:txBody>
          <a:bodyPr/>
          <a:lstStyle/>
          <a:p>
            <a:r>
              <a:rPr lang="et-EE"/>
              <a:t>AB</a:t>
            </a:r>
          </a:p>
        </p:txBody>
      </p:sp>
      <p:sp>
        <p:nvSpPr>
          <p:cNvPr id="5" name="Slide Number Placeholder 4"/>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4059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7A3-5EDA-422B-9634-4D6F4EC09EEC}" type="datetime1">
              <a:rPr lang="et-EE" smtClean="0"/>
              <a:t>04.03.2024</a:t>
            </a:fld>
            <a:endParaRPr lang="et-EE"/>
          </a:p>
        </p:txBody>
      </p:sp>
      <p:sp>
        <p:nvSpPr>
          <p:cNvPr id="3" name="Footer Placeholder 2"/>
          <p:cNvSpPr>
            <a:spLocks noGrp="1"/>
          </p:cNvSpPr>
          <p:nvPr>
            <p:ph type="ftr" sz="quarter" idx="11"/>
          </p:nvPr>
        </p:nvSpPr>
        <p:spPr/>
        <p:txBody>
          <a:bodyPr/>
          <a:lstStyle/>
          <a:p>
            <a:r>
              <a:rPr lang="et-EE"/>
              <a:t>AB</a:t>
            </a:r>
          </a:p>
        </p:txBody>
      </p:sp>
      <p:sp>
        <p:nvSpPr>
          <p:cNvPr id="4" name="Slide Number Placeholder 3"/>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382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6F9EBEE-AA6E-4833-8F16-15B1A2F14F4D}" type="datetime1">
              <a:rPr lang="et-EE" smtClean="0"/>
              <a:t>04.03.2024</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408970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18CAD52-F93E-4264-8695-FF7EBAC12B4B}" type="datetime1">
              <a:rPr lang="et-EE" smtClean="0"/>
              <a:t>04.03.2024</a:t>
            </a:fld>
            <a:endParaRPr lang="et-EE"/>
          </a:p>
        </p:txBody>
      </p:sp>
      <p:sp>
        <p:nvSpPr>
          <p:cNvPr id="6" name="Footer Placeholder 5"/>
          <p:cNvSpPr>
            <a:spLocks noGrp="1"/>
          </p:cNvSpPr>
          <p:nvPr>
            <p:ph type="ftr" sz="quarter" idx="11"/>
          </p:nvPr>
        </p:nvSpPr>
        <p:spPr/>
        <p:txBody>
          <a:bodyPr/>
          <a:lstStyle/>
          <a:p>
            <a:r>
              <a:rPr lang="et-EE"/>
              <a:t>AB</a:t>
            </a:r>
          </a:p>
        </p:txBody>
      </p:sp>
      <p:sp>
        <p:nvSpPr>
          <p:cNvPr id="7" name="Slide Number Placeholder 6"/>
          <p:cNvSpPr>
            <a:spLocks noGrp="1"/>
          </p:cNvSpPr>
          <p:nvPr>
            <p:ph type="sldNum" sz="quarter" idx="12"/>
          </p:nvPr>
        </p:nvSpPr>
        <p:spPr/>
        <p:txBody>
          <a:bodyPr/>
          <a:lstStyle/>
          <a:p>
            <a:fld id="{048FE49B-4BF0-4EBF-87E4-C9A54A989761}" type="slidenum">
              <a:rPr lang="et-EE" smtClean="0"/>
              <a:t>‹#›</a:t>
            </a:fld>
            <a:endParaRPr lang="et-EE"/>
          </a:p>
        </p:txBody>
      </p:sp>
    </p:spTree>
    <p:extLst>
      <p:ext uri="{BB962C8B-B14F-4D97-AF65-F5344CB8AC3E}">
        <p14:creationId xmlns:p14="http://schemas.microsoft.com/office/powerpoint/2010/main" val="27790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0A6C4-23AF-4BF8-8BF4-F5AB2249CF19}" type="datetime1">
              <a:rPr lang="et-EE" smtClean="0"/>
              <a:t>04.03.2024</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t-EE"/>
              <a:t>AB</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FE49B-4BF0-4EBF-87E4-C9A54A989761}" type="slidenum">
              <a:rPr lang="et-EE" smtClean="0"/>
              <a:t>‹#›</a:t>
            </a:fld>
            <a:endParaRPr lang="et-EE"/>
          </a:p>
        </p:txBody>
      </p:sp>
    </p:spTree>
    <p:extLst>
      <p:ext uri="{BB962C8B-B14F-4D97-AF65-F5344CB8AC3E}">
        <p14:creationId xmlns:p14="http://schemas.microsoft.com/office/powerpoint/2010/main" val="3353898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4833A40-9614-4F7D-B027-C4CED5A48E41}"/>
              </a:ext>
            </a:extLst>
          </p:cNvPr>
          <p:cNvSpPr>
            <a:spLocks noGrp="1"/>
          </p:cNvSpPr>
          <p:nvPr>
            <p:ph type="ctrTitle"/>
          </p:nvPr>
        </p:nvSpPr>
        <p:spPr>
          <a:xfrm>
            <a:off x="1523999" y="2235200"/>
            <a:ext cx="9144000" cy="2133600"/>
          </a:xfrm>
        </p:spPr>
        <p:txBody>
          <a:bodyPr anchor="ctr">
            <a:normAutofit fontScale="90000"/>
          </a:bodyPr>
          <a:lstStyle/>
          <a:p>
            <a:r>
              <a:rPr lang="et-EE" dirty="0"/>
              <a:t>Kadrina valla tuuleenergeetika eriplaneering</a:t>
            </a:r>
          </a:p>
        </p:txBody>
      </p:sp>
      <p:pic>
        <p:nvPicPr>
          <p:cNvPr id="5" name="Pilt 4">
            <a:extLst>
              <a:ext uri="{FF2B5EF4-FFF2-40B4-BE49-F238E27FC236}">
                <a16:creationId xmlns:a16="http://schemas.microsoft.com/office/drawing/2014/main" id="{217FA665-D615-41BA-9F17-D859437477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93326" y="66357"/>
            <a:ext cx="1205347" cy="275144"/>
          </a:xfrm>
          <a:prstGeom prst="rect">
            <a:avLst/>
          </a:prstGeom>
        </p:spPr>
      </p:pic>
      <p:sp>
        <p:nvSpPr>
          <p:cNvPr id="7" name="TextBox 6">
            <a:extLst>
              <a:ext uri="{FF2B5EF4-FFF2-40B4-BE49-F238E27FC236}">
                <a16:creationId xmlns:a16="http://schemas.microsoft.com/office/drawing/2014/main" id="{158DB13E-0E7E-45D0-AF36-2CAA82D206BA}"/>
              </a:ext>
            </a:extLst>
          </p:cNvPr>
          <p:cNvSpPr txBox="1"/>
          <p:nvPr/>
        </p:nvSpPr>
        <p:spPr>
          <a:xfrm>
            <a:off x="5595655" y="6331833"/>
            <a:ext cx="1000722" cy="646331"/>
          </a:xfrm>
          <a:prstGeom prst="rect">
            <a:avLst/>
          </a:prstGeom>
          <a:noFill/>
        </p:spPr>
        <p:txBody>
          <a:bodyPr wrap="none" rtlCol="0">
            <a:spAutoFit/>
          </a:bodyPr>
          <a:lstStyle/>
          <a:p>
            <a:pPr algn="ctr"/>
            <a:r>
              <a:rPr lang="et-EE" sz="1200" dirty="0"/>
              <a:t>Heiki Kalberg</a:t>
            </a:r>
          </a:p>
          <a:p>
            <a:pPr algn="ctr"/>
            <a:r>
              <a:rPr lang="et-EE" sz="1200" dirty="0"/>
              <a:t>Märts 2024</a:t>
            </a:r>
          </a:p>
          <a:p>
            <a:pPr algn="ctr"/>
            <a:endParaRPr lang="et-EE" sz="1200" dirty="0"/>
          </a:p>
        </p:txBody>
      </p:sp>
      <p:pic>
        <p:nvPicPr>
          <p:cNvPr id="6" name="Pilt 5">
            <a:extLst>
              <a:ext uri="{FF2B5EF4-FFF2-40B4-BE49-F238E27FC236}">
                <a16:creationId xmlns:a16="http://schemas.microsoft.com/office/drawing/2014/main" id="{25896189-8008-46AE-ADC3-B4F558FA7991}"/>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trans="0" smoothness="0"/>
                    </a14:imgEffect>
                  </a14:imgLayer>
                </a14:imgProps>
              </a:ext>
            </a:extLst>
          </a:blip>
          <a:stretch>
            <a:fillRect/>
          </a:stretch>
        </p:blipFill>
        <p:spPr>
          <a:xfrm>
            <a:off x="5493327" y="395654"/>
            <a:ext cx="1205346" cy="578746"/>
          </a:xfrm>
          <a:prstGeom prst="rect">
            <a:avLst/>
          </a:prstGeom>
        </p:spPr>
      </p:pic>
      <p:sp>
        <p:nvSpPr>
          <p:cNvPr id="3" name="TextBox 2">
            <a:extLst>
              <a:ext uri="{FF2B5EF4-FFF2-40B4-BE49-F238E27FC236}">
                <a16:creationId xmlns:a16="http://schemas.microsoft.com/office/drawing/2014/main" id="{321A9088-BF59-C79B-9FB6-50BA884F1887}"/>
              </a:ext>
            </a:extLst>
          </p:cNvPr>
          <p:cNvSpPr txBox="1"/>
          <p:nvPr/>
        </p:nvSpPr>
        <p:spPr>
          <a:xfrm>
            <a:off x="1910781" y="4380820"/>
            <a:ext cx="8370436" cy="707886"/>
          </a:xfrm>
          <a:prstGeom prst="rect">
            <a:avLst/>
          </a:prstGeom>
          <a:noFill/>
        </p:spPr>
        <p:txBody>
          <a:bodyPr wrap="square" rtlCol="0">
            <a:spAutoFit/>
          </a:bodyPr>
          <a:lstStyle/>
          <a:p>
            <a:pPr algn="ctr"/>
            <a:r>
              <a:rPr lang="et-EE" sz="2000" dirty="0"/>
              <a:t>Asukoha eelvaliku lähteseisukohtade ja keskkonnamõju strateegilise hindamise väljatöötamise kavatsuse avaliku väljapaneku tulemuste avalik arutelu</a:t>
            </a:r>
          </a:p>
        </p:txBody>
      </p:sp>
    </p:spTree>
    <p:extLst>
      <p:ext uri="{BB962C8B-B14F-4D97-AF65-F5344CB8AC3E}">
        <p14:creationId xmlns:p14="http://schemas.microsoft.com/office/powerpoint/2010/main" val="16321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199460" y="-165946"/>
            <a:ext cx="11565698" cy="815532"/>
          </a:xfrm>
        </p:spPr>
        <p:txBody>
          <a:bodyPr>
            <a:normAutofit/>
          </a:bodyPr>
          <a:lstStyle/>
          <a:p>
            <a:r>
              <a:rPr lang="et-EE" sz="4000" b="1"/>
              <a:t>Teostatavad uuringud</a:t>
            </a:r>
          </a:p>
        </p:txBody>
      </p:sp>
      <p:sp>
        <p:nvSpPr>
          <p:cNvPr id="5" name="TextBox 4">
            <a:extLst>
              <a:ext uri="{FF2B5EF4-FFF2-40B4-BE49-F238E27FC236}">
                <a16:creationId xmlns:a16="http://schemas.microsoft.com/office/drawing/2014/main" id="{DE81950F-1F64-4EF8-B2AF-4D9B72DD04DF}"/>
              </a:ext>
            </a:extLst>
          </p:cNvPr>
          <p:cNvSpPr txBox="1"/>
          <p:nvPr/>
        </p:nvSpPr>
        <p:spPr>
          <a:xfrm>
            <a:off x="210460" y="626227"/>
            <a:ext cx="11543698" cy="5981189"/>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t-EE" sz="1800" b="1" dirty="0">
                <a:effectLst/>
                <a:ea typeface="Calibri" panose="020F0502020204030204" pitchFamily="34" charset="0"/>
                <a:cs typeface="Times New Roman" panose="02020603050405020304" pitchFamily="18" charset="0"/>
              </a:rPr>
              <a:t>linnustiku uuring</a:t>
            </a:r>
            <a:r>
              <a:rPr lang="et-EE" sz="1800" dirty="0">
                <a:effectLst/>
                <a:ea typeface="Calibri" panose="020F0502020204030204" pitchFamily="34" charset="0"/>
                <a:cs typeface="Times New Roman" panose="02020603050405020304" pitchFamily="18" charset="0"/>
              </a:rPr>
              <a:t> – eesmärgiks on täiendada olemasolevaid andmeid, hinnata piirkonna linnustiku toitumisalasid eelvalikualal, lindude pesitsemist jne. Uuringu teostaja ja erialaekspert Ants Tull (OÜ Loodusekspert);</a:t>
            </a:r>
          </a:p>
          <a:p>
            <a:pPr marL="342900" lvl="0" indent="-342900">
              <a:lnSpc>
                <a:spcPct val="107000"/>
              </a:lnSpc>
              <a:buFont typeface="Symbol" panose="05050102010706020507" pitchFamily="18" charset="2"/>
              <a:buChar char=""/>
            </a:pPr>
            <a:endParaRPr lang="en-GB"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b="1" dirty="0">
                <a:effectLst/>
                <a:ea typeface="Calibri" panose="020F0502020204030204" pitchFamily="34" charset="0"/>
                <a:cs typeface="Times New Roman" panose="02020603050405020304" pitchFamily="18" charset="0"/>
              </a:rPr>
              <a:t>nahkhiirte uuring</a:t>
            </a:r>
            <a:r>
              <a:rPr lang="et-EE" sz="1800" dirty="0">
                <a:effectLst/>
                <a:ea typeface="Calibri" panose="020F0502020204030204" pitchFamily="34" charset="0"/>
                <a:cs typeface="Times New Roman" panose="02020603050405020304" pitchFamily="18" charset="0"/>
              </a:rPr>
              <a:t> – eesmärgiks on täiendada olemasolevaid andmeid ning hinnata nahkhiirtele ala sobivust. Uuringu teostaja ja erialaekspert Ants Tull (OÜ Loodusekspert);</a:t>
            </a:r>
          </a:p>
          <a:p>
            <a:pPr marL="342900" lvl="0" indent="-342900">
              <a:lnSpc>
                <a:spcPct val="107000"/>
              </a:lnSpc>
              <a:buFont typeface="Symbol" panose="05050102010706020507" pitchFamily="18" charset="2"/>
              <a:buChar char=""/>
            </a:pPr>
            <a:endParaRPr lang="en-GB"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b="1" dirty="0">
                <a:effectLst/>
                <a:ea typeface="Calibri" panose="020F0502020204030204" pitchFamily="34" charset="0"/>
                <a:cs typeface="Times New Roman" panose="02020603050405020304" pitchFamily="18" charset="0"/>
              </a:rPr>
              <a:t>müra- ja vibratsiooni uuring</a:t>
            </a:r>
            <a:r>
              <a:rPr lang="et-EE" sz="1800" dirty="0">
                <a:effectLst/>
                <a:ea typeface="Calibri" panose="020F0502020204030204" pitchFamily="34" charset="0"/>
                <a:cs typeface="Times New Roman" panose="02020603050405020304" pitchFamily="18" charset="0"/>
              </a:rPr>
              <a:t> – teostatakse müra leviku modelleerimine. Hinnatakse müra vastavust kehtivatele normidele. Hinnatakse ka ehitusaegset ja madalsagedusliku müra esinemist ning vibratsiooni võimalikku mõju. Mürauuringu teostaja Piret Toonpere (Lemma OÜ);</a:t>
            </a:r>
          </a:p>
          <a:p>
            <a:pPr marL="342900" lvl="0" indent="-342900">
              <a:lnSpc>
                <a:spcPct val="107000"/>
              </a:lnSpc>
              <a:buFont typeface="Symbol" panose="05050102010706020507" pitchFamily="18" charset="2"/>
              <a:buChar char=""/>
            </a:pPr>
            <a:endParaRPr lang="en-GB" sz="10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t-EE" sz="1800" b="1" dirty="0">
                <a:effectLst/>
                <a:ea typeface="Calibri" panose="020F0502020204030204" pitchFamily="34" charset="0"/>
                <a:cs typeface="Times New Roman" panose="02020603050405020304" pitchFamily="18" charset="0"/>
              </a:rPr>
              <a:t>varjutuse uuring</a:t>
            </a:r>
            <a:r>
              <a:rPr lang="et-EE" sz="1800" dirty="0">
                <a:effectLst/>
                <a:ea typeface="Calibri" panose="020F0502020204030204" pitchFamily="34" charset="0"/>
                <a:cs typeface="Times New Roman" panose="02020603050405020304" pitchFamily="18" charset="0"/>
              </a:rPr>
              <a:t> – modelleeritakse eriplaneeringu ala asukohast lähtuvalt tuulikutest tingitud varjutuse teket. Kuna normid varjutuse hindamiseks Eesti puuduvad, lähtutakse hindamisel nö heast tavast ehk Euroopas kehtivatest normatiividest/ juhendmaterjalidest. Varjutuse uuringu teostaja Piret Toonpere (Lemma OÜ);</a:t>
            </a:r>
          </a:p>
          <a:p>
            <a:pPr marL="342900" lvl="0" indent="-342900">
              <a:lnSpc>
                <a:spcPct val="107000"/>
              </a:lnSpc>
              <a:buFont typeface="Symbol" panose="05050102010706020507" pitchFamily="18" charset="2"/>
              <a:buChar char=""/>
            </a:pPr>
            <a:endParaRPr lang="en-GB" sz="10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t-EE" sz="1800" b="1" dirty="0">
                <a:effectLst/>
                <a:ea typeface="Calibri" panose="020F0502020204030204" pitchFamily="34" charset="0"/>
                <a:cs typeface="Times New Roman" panose="02020603050405020304" pitchFamily="18" charset="0"/>
              </a:rPr>
              <a:t>visualiseeringud</a:t>
            </a:r>
            <a:r>
              <a:rPr lang="et-EE" sz="1800" dirty="0">
                <a:effectLst/>
                <a:ea typeface="Calibri" panose="020F0502020204030204" pitchFamily="34" charset="0"/>
                <a:cs typeface="Times New Roman" panose="02020603050405020304" pitchFamily="18" charset="0"/>
              </a:rPr>
              <a:t> – visualiseeringud teostatakse punktidest, kus nähtavusanalüüsi alusel jääksid elektrituulikud näha ning paikneb mõni avalikult kasutatav (avaliku huviga) objekt (5 km raadiuses). Visualiseeringud on aluseks visuaalsete mõjude hindamisele. Visualiseeringute koostaja Piret Toonpere (Lemma OÜ).</a:t>
            </a:r>
          </a:p>
          <a:p>
            <a:pPr marL="342900" lvl="0" indent="-342900">
              <a:lnSpc>
                <a:spcPct val="107000"/>
              </a:lnSpc>
              <a:spcAft>
                <a:spcPts val="800"/>
              </a:spcAft>
              <a:buFont typeface="Symbol" panose="05050102010706020507" pitchFamily="18" charset="2"/>
              <a:buChar char=""/>
            </a:pPr>
            <a:endParaRPr lang="et-EE" sz="1000" dirty="0">
              <a:cs typeface="Times New Roman" panose="02020603050405020304" pitchFamily="18" charset="0"/>
            </a:endParaRPr>
          </a:p>
          <a:p>
            <a:pPr lvl="0">
              <a:lnSpc>
                <a:spcPct val="107000"/>
              </a:lnSpc>
              <a:spcAft>
                <a:spcPts val="800"/>
              </a:spcAft>
            </a:pPr>
            <a:r>
              <a:rPr lang="et-EE" dirty="0">
                <a:cs typeface="Times New Roman" panose="02020603050405020304" pitchFamily="18" charset="0"/>
              </a:rPr>
              <a:t>Lisaks arvestatakse potentsiaalsete tuulepargi alade 2 ja 3 puhul </a:t>
            </a:r>
            <a:r>
              <a:rPr lang="et-EE" sz="1800" kern="0" dirty="0">
                <a:effectLst/>
                <a:ea typeface="Calibri" panose="020F0502020204030204" pitchFamily="34" charset="0"/>
              </a:rPr>
              <a:t>Keskkonnaagentuuri poolt tellitud ja eelduslikult aastal 2024 kevadel valmiva </a:t>
            </a:r>
            <a:r>
              <a:rPr lang="et-EE" sz="1800" b="1" kern="0" dirty="0">
                <a:effectLst/>
                <a:ea typeface="Calibri" panose="020F0502020204030204" pitchFamily="34" charset="0"/>
              </a:rPr>
              <a:t>linnustiku ja nahkhiirte </a:t>
            </a:r>
            <a:r>
              <a:rPr lang="et-EE" sz="1800" kern="0" dirty="0">
                <a:effectLst/>
                <a:ea typeface="Calibri" panose="020F0502020204030204" pitchFamily="34" charset="0"/>
              </a:rPr>
              <a:t>uuringu tulemustega (alad 2 ja 3 jäävad riigi poolt määratud potentsiaalsele tuuleenergeetika Haljala-Kadrina eelisarendusalale). </a:t>
            </a:r>
            <a:endParaRPr lang="et-EE" dirty="0"/>
          </a:p>
        </p:txBody>
      </p:sp>
    </p:spTree>
    <p:extLst>
      <p:ext uri="{BB962C8B-B14F-4D97-AF65-F5344CB8AC3E}">
        <p14:creationId xmlns:p14="http://schemas.microsoft.com/office/powerpoint/2010/main" val="98899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199460" y="243818"/>
            <a:ext cx="11565698" cy="815532"/>
          </a:xfrm>
        </p:spPr>
        <p:txBody>
          <a:bodyPr>
            <a:normAutofit/>
          </a:bodyPr>
          <a:lstStyle/>
          <a:p>
            <a:r>
              <a:rPr lang="et-EE" sz="4000" b="1"/>
              <a:t>Senine praktika – näiteid mõjudest</a:t>
            </a:r>
          </a:p>
        </p:txBody>
      </p:sp>
      <p:sp>
        <p:nvSpPr>
          <p:cNvPr id="5" name="TextBox 4">
            <a:extLst>
              <a:ext uri="{FF2B5EF4-FFF2-40B4-BE49-F238E27FC236}">
                <a16:creationId xmlns:a16="http://schemas.microsoft.com/office/drawing/2014/main" id="{DE81950F-1F64-4EF8-B2AF-4D9B72DD04DF}"/>
              </a:ext>
            </a:extLst>
          </p:cNvPr>
          <p:cNvSpPr txBox="1"/>
          <p:nvPr/>
        </p:nvSpPr>
        <p:spPr>
          <a:xfrm>
            <a:off x="221460" y="1114848"/>
            <a:ext cx="11543698" cy="5110566"/>
          </a:xfrm>
          <a:prstGeom prst="rect">
            <a:avLst/>
          </a:prstGeom>
          <a:noFill/>
        </p:spPr>
        <p:txBody>
          <a:bodyPr wrap="square" rtlCol="0">
            <a:spAutoFit/>
          </a:bodyPr>
          <a:lstStyle/>
          <a:p>
            <a:pPr lvl="0">
              <a:lnSpc>
                <a:spcPct val="107000"/>
              </a:lnSpc>
            </a:pPr>
            <a:r>
              <a:rPr lang="et-EE" sz="1800" b="1" dirty="0">
                <a:effectLst/>
                <a:ea typeface="Calibri" panose="020F0502020204030204" pitchFamily="34" charset="0"/>
                <a:cs typeface="Times New Roman" panose="02020603050405020304" pitchFamily="18" charset="0"/>
              </a:rPr>
              <a:t>Müra - </a:t>
            </a:r>
            <a:r>
              <a:rPr lang="en-GB" dirty="0" err="1">
                <a:cs typeface="Times New Roman" panose="02020603050405020304" pitchFamily="18" charset="0"/>
              </a:rPr>
              <a:t>tänaste</a:t>
            </a:r>
            <a:r>
              <a:rPr lang="en-GB" dirty="0">
                <a:cs typeface="Times New Roman" panose="02020603050405020304" pitchFamily="18" charset="0"/>
              </a:rPr>
              <a:t> </a:t>
            </a:r>
            <a:r>
              <a:rPr lang="en-GB" dirty="0" err="1">
                <a:cs typeface="Times New Roman" panose="02020603050405020304" pitchFamily="18" charset="0"/>
              </a:rPr>
              <a:t>võimsaimate</a:t>
            </a:r>
            <a:r>
              <a:rPr lang="en-GB" dirty="0">
                <a:cs typeface="Times New Roman" panose="02020603050405020304" pitchFamily="18" charset="0"/>
              </a:rPr>
              <a:t> </a:t>
            </a:r>
            <a:r>
              <a:rPr lang="en-GB" dirty="0" err="1">
                <a:cs typeface="Times New Roman" panose="02020603050405020304" pitchFamily="18" charset="0"/>
              </a:rPr>
              <a:t>elektrituulikute</a:t>
            </a:r>
            <a:r>
              <a:rPr lang="en-GB" dirty="0">
                <a:cs typeface="Times New Roman" panose="02020603050405020304" pitchFamily="18" charset="0"/>
              </a:rPr>
              <a:t> </a:t>
            </a:r>
            <a:r>
              <a:rPr lang="en-GB" dirty="0" err="1">
                <a:cs typeface="Times New Roman" panose="02020603050405020304" pitchFamily="18" charset="0"/>
              </a:rPr>
              <a:t>töötamisega</a:t>
            </a:r>
            <a:r>
              <a:rPr lang="en-GB" dirty="0">
                <a:cs typeface="Times New Roman" panose="02020603050405020304" pitchFamily="18" charset="0"/>
              </a:rPr>
              <a:t> </a:t>
            </a:r>
            <a:r>
              <a:rPr lang="en-GB" dirty="0" err="1">
                <a:cs typeface="Times New Roman" panose="02020603050405020304" pitchFamily="18" charset="0"/>
              </a:rPr>
              <a:t>kaasnev</a:t>
            </a:r>
            <a:r>
              <a:rPr lang="en-GB" dirty="0">
                <a:cs typeface="Times New Roman" panose="02020603050405020304" pitchFamily="18" charset="0"/>
              </a:rPr>
              <a:t> </a:t>
            </a:r>
            <a:r>
              <a:rPr lang="en-GB" dirty="0" err="1">
                <a:cs typeface="Times New Roman" panose="02020603050405020304" pitchFamily="18" charset="0"/>
              </a:rPr>
              <a:t>heli</a:t>
            </a:r>
            <a:r>
              <a:rPr lang="en-GB" dirty="0">
                <a:cs typeface="Times New Roman" panose="02020603050405020304" pitchFamily="18" charset="0"/>
              </a:rPr>
              <a:t> </a:t>
            </a:r>
            <a:r>
              <a:rPr lang="en-GB" dirty="0" err="1">
                <a:cs typeface="Times New Roman" panose="02020603050405020304" pitchFamily="18" charset="0"/>
              </a:rPr>
              <a:t>ei</a:t>
            </a:r>
            <a:r>
              <a:rPr lang="en-GB" dirty="0">
                <a:cs typeface="Times New Roman" panose="02020603050405020304" pitchFamily="18" charset="0"/>
              </a:rPr>
              <a:t> </a:t>
            </a:r>
            <a:r>
              <a:rPr lang="en-GB" dirty="0" err="1">
                <a:cs typeface="Times New Roman" panose="02020603050405020304" pitchFamily="18" charset="0"/>
              </a:rPr>
              <a:t>ulatu</a:t>
            </a:r>
            <a:r>
              <a:rPr lang="en-GB" dirty="0">
                <a:cs typeface="Times New Roman" panose="02020603050405020304" pitchFamily="18" charset="0"/>
              </a:rPr>
              <a:t> </a:t>
            </a:r>
            <a:r>
              <a:rPr lang="en-GB" dirty="0" err="1">
                <a:cs typeface="Times New Roman" panose="02020603050405020304" pitchFamily="18" charset="0"/>
              </a:rPr>
              <a:t>müranorme</a:t>
            </a:r>
            <a:r>
              <a:rPr lang="en-GB" dirty="0">
                <a:cs typeface="Times New Roman" panose="02020603050405020304" pitchFamily="18" charset="0"/>
              </a:rPr>
              <a:t> </a:t>
            </a:r>
            <a:r>
              <a:rPr lang="en-GB" dirty="0" err="1">
                <a:cs typeface="Times New Roman" panose="02020603050405020304" pitchFamily="18" charset="0"/>
              </a:rPr>
              <a:t>ületaval</a:t>
            </a:r>
            <a:r>
              <a:rPr lang="en-GB" dirty="0">
                <a:cs typeface="Times New Roman" panose="02020603050405020304" pitchFamily="18" charset="0"/>
              </a:rPr>
              <a:t> </a:t>
            </a:r>
            <a:r>
              <a:rPr lang="en-GB" dirty="0" err="1">
                <a:cs typeface="Times New Roman" panose="02020603050405020304" pitchFamily="18" charset="0"/>
              </a:rPr>
              <a:t>tasemel</a:t>
            </a:r>
            <a:r>
              <a:rPr lang="en-GB" dirty="0">
                <a:cs typeface="Times New Roman" panose="02020603050405020304" pitchFamily="18" charset="0"/>
              </a:rPr>
              <a:t> </a:t>
            </a:r>
            <a:r>
              <a:rPr lang="en-GB" dirty="0" err="1">
                <a:cs typeface="Times New Roman" panose="02020603050405020304" pitchFamily="18" charset="0"/>
              </a:rPr>
              <a:t>tuulikust</a:t>
            </a:r>
            <a:r>
              <a:rPr lang="en-GB" dirty="0">
                <a:cs typeface="Times New Roman" panose="02020603050405020304" pitchFamily="18" charset="0"/>
              </a:rPr>
              <a:t> </a:t>
            </a:r>
            <a:r>
              <a:rPr lang="et-EE" dirty="0">
                <a:cs typeface="Times New Roman" panose="02020603050405020304" pitchFamily="18" charset="0"/>
              </a:rPr>
              <a:t>üldiselt </a:t>
            </a:r>
            <a:r>
              <a:rPr lang="en-GB" dirty="0" err="1">
                <a:cs typeface="Times New Roman" panose="02020603050405020304" pitchFamily="18" charset="0"/>
              </a:rPr>
              <a:t>kaugemale</a:t>
            </a:r>
            <a:r>
              <a:rPr lang="en-GB" dirty="0">
                <a:cs typeface="Times New Roman" panose="02020603050405020304" pitchFamily="18" charset="0"/>
              </a:rPr>
              <a:t> </a:t>
            </a:r>
            <a:r>
              <a:rPr lang="en-GB" dirty="0" err="1">
                <a:cs typeface="Times New Roman" panose="02020603050405020304" pitchFamily="18" charset="0"/>
              </a:rPr>
              <a:t>kui</a:t>
            </a:r>
            <a:r>
              <a:rPr lang="en-GB" dirty="0">
                <a:cs typeface="Times New Roman" panose="02020603050405020304" pitchFamily="18" charset="0"/>
              </a:rPr>
              <a:t> 500-600 </a:t>
            </a:r>
            <a:r>
              <a:rPr lang="en-GB" dirty="0" err="1">
                <a:cs typeface="Times New Roman" panose="02020603050405020304" pitchFamily="18" charset="0"/>
              </a:rPr>
              <a:t>meetrit</a:t>
            </a:r>
            <a:endParaRPr lang="et-EE" dirty="0">
              <a:cs typeface="Times New Roman" panose="02020603050405020304" pitchFamily="18" charset="0"/>
            </a:endParaRPr>
          </a:p>
          <a:p>
            <a:pPr marL="800100" lvl="1" indent="-342900">
              <a:lnSpc>
                <a:spcPct val="107000"/>
              </a:lnSpc>
              <a:buFont typeface="Symbol" panose="05050102010706020507" pitchFamily="18" charset="2"/>
              <a:buChar char=""/>
            </a:pPr>
            <a:r>
              <a:rPr lang="et-EE" dirty="0">
                <a:cs typeface="Times New Roman" panose="02020603050405020304" pitchFamily="18" charset="0"/>
              </a:rPr>
              <a:t>ettevaatuspõhimõttest lähtuvalt EP-s arvestatud esialgu 1000 m elamutest;</a:t>
            </a:r>
          </a:p>
          <a:p>
            <a:pPr marL="800100" lvl="1" indent="-342900">
              <a:lnSpc>
                <a:spcPct val="107000"/>
              </a:lnSpc>
              <a:buFont typeface="Symbol" panose="05050102010706020507" pitchFamily="18" charset="2"/>
              <a:buChar char=""/>
            </a:pPr>
            <a:r>
              <a:rPr lang="et-EE" dirty="0">
                <a:cs typeface="Times New Roman" panose="02020603050405020304" pitchFamily="18" charset="0"/>
              </a:rPr>
              <a:t>KSH käigus teostatakse täpsustav müra modelleerimine.</a:t>
            </a:r>
          </a:p>
          <a:p>
            <a:pPr lvl="1">
              <a:lnSpc>
                <a:spcPct val="107000"/>
              </a:lnSpc>
            </a:pPr>
            <a:endParaRPr lang="et-EE" dirty="0">
              <a:cs typeface="Times New Roman" panose="02020603050405020304" pitchFamily="18" charset="0"/>
            </a:endParaRPr>
          </a:p>
          <a:p>
            <a:pPr lvl="0">
              <a:lnSpc>
                <a:spcPct val="107000"/>
              </a:lnSpc>
            </a:pPr>
            <a:r>
              <a:rPr lang="et-EE" b="1" dirty="0">
                <a:cs typeface="Times New Roman" panose="02020603050405020304" pitchFamily="18" charset="0"/>
              </a:rPr>
              <a:t>Varjutus – </a:t>
            </a:r>
            <a:r>
              <a:rPr lang="et-EE" dirty="0">
                <a:cs typeface="Times New Roman" panose="02020603050405020304" pitchFamily="18" charset="0"/>
              </a:rPr>
              <a:t>tuulik põhjustab varjutust, mille ulatus sõltub tuuliku kõrgusest, ilmastikutingimustest, päikese kõrgusest, maastikust jms</a:t>
            </a:r>
          </a:p>
          <a:p>
            <a:pPr marL="800100" lvl="1" indent="-342900">
              <a:lnSpc>
                <a:spcPct val="107000"/>
              </a:lnSpc>
              <a:buFont typeface="Symbol" panose="05050102010706020507" pitchFamily="18" charset="2"/>
              <a:buChar char=""/>
            </a:pPr>
            <a:r>
              <a:rPr lang="et-EE" dirty="0">
                <a:cs typeface="Times New Roman" panose="02020603050405020304" pitchFamily="18" charset="0"/>
              </a:rPr>
              <a:t>üldiselt ei põhjusta </a:t>
            </a:r>
            <a:r>
              <a:rPr lang="en-GB" dirty="0" err="1">
                <a:cs typeface="Times New Roman" panose="02020603050405020304" pitchFamily="18" charset="0"/>
              </a:rPr>
              <a:t>tuulikutest</a:t>
            </a:r>
            <a:r>
              <a:rPr lang="en-GB" dirty="0">
                <a:cs typeface="Times New Roman" panose="02020603050405020304" pitchFamily="18" charset="0"/>
              </a:rPr>
              <a:t> </a:t>
            </a:r>
            <a:r>
              <a:rPr lang="en-GB" dirty="0" err="1">
                <a:cs typeface="Times New Roman" panose="02020603050405020304" pitchFamily="18" charset="0"/>
              </a:rPr>
              <a:t>tulenev</a:t>
            </a:r>
            <a:r>
              <a:rPr lang="en-GB" dirty="0">
                <a:cs typeface="Times New Roman" panose="02020603050405020304" pitchFamily="18" charset="0"/>
              </a:rPr>
              <a:t> </a:t>
            </a:r>
            <a:r>
              <a:rPr lang="en-GB" dirty="0" err="1">
                <a:cs typeface="Times New Roman" panose="02020603050405020304" pitchFamily="18" charset="0"/>
              </a:rPr>
              <a:t>varjude</a:t>
            </a:r>
            <a:r>
              <a:rPr lang="en-GB" dirty="0">
                <a:cs typeface="Times New Roman" panose="02020603050405020304" pitchFamily="18" charset="0"/>
              </a:rPr>
              <a:t> </a:t>
            </a:r>
            <a:r>
              <a:rPr lang="en-GB" dirty="0" err="1">
                <a:cs typeface="Times New Roman" panose="02020603050405020304" pitchFamily="18" charset="0"/>
              </a:rPr>
              <a:t>liikumine</a:t>
            </a:r>
            <a:r>
              <a:rPr lang="en-GB" dirty="0">
                <a:cs typeface="Times New Roman" panose="02020603050405020304" pitchFamily="18" charset="0"/>
              </a:rPr>
              <a:t> </a:t>
            </a:r>
            <a:r>
              <a:rPr lang="en-GB" dirty="0" err="1">
                <a:cs typeface="Times New Roman" panose="02020603050405020304" pitchFamily="18" charset="0"/>
              </a:rPr>
              <a:t>märkimisväärset</a:t>
            </a:r>
            <a:r>
              <a:rPr lang="en-GB" dirty="0">
                <a:cs typeface="Times New Roman" panose="02020603050405020304" pitchFamily="18" charset="0"/>
              </a:rPr>
              <a:t> </a:t>
            </a:r>
            <a:r>
              <a:rPr lang="en-GB" dirty="0" err="1">
                <a:cs typeface="Times New Roman" panose="02020603050405020304" pitchFamily="18" charset="0"/>
              </a:rPr>
              <a:t>häiringut</a:t>
            </a:r>
            <a:r>
              <a:rPr lang="en-GB" dirty="0">
                <a:cs typeface="Times New Roman" panose="02020603050405020304" pitchFamily="18" charset="0"/>
              </a:rPr>
              <a:t> </a:t>
            </a:r>
            <a:r>
              <a:rPr lang="en-GB" dirty="0" err="1">
                <a:cs typeface="Times New Roman" panose="02020603050405020304" pitchFamily="18" charset="0"/>
              </a:rPr>
              <a:t>kaugemal</a:t>
            </a:r>
            <a:r>
              <a:rPr lang="en-GB" dirty="0">
                <a:cs typeface="Times New Roman" panose="02020603050405020304" pitchFamily="18" charset="0"/>
              </a:rPr>
              <a:t> </a:t>
            </a:r>
            <a:r>
              <a:rPr lang="en-GB" dirty="0" err="1">
                <a:cs typeface="Times New Roman" panose="02020603050405020304" pitchFamily="18" charset="0"/>
              </a:rPr>
              <a:t>kui</a:t>
            </a:r>
            <a:r>
              <a:rPr lang="en-GB" dirty="0">
                <a:cs typeface="Times New Roman" panose="02020603050405020304" pitchFamily="18" charset="0"/>
              </a:rPr>
              <a:t> ca 10 </a:t>
            </a:r>
            <a:r>
              <a:rPr lang="en-GB" dirty="0" err="1">
                <a:cs typeface="Times New Roman" panose="02020603050405020304" pitchFamily="18" charset="0"/>
              </a:rPr>
              <a:t>tuuliku</a:t>
            </a:r>
            <a:r>
              <a:rPr lang="en-GB" dirty="0">
                <a:cs typeface="Times New Roman" panose="02020603050405020304" pitchFamily="18" charset="0"/>
              </a:rPr>
              <a:t> </a:t>
            </a:r>
            <a:r>
              <a:rPr lang="en-GB" dirty="0" err="1">
                <a:cs typeface="Times New Roman" panose="02020603050405020304" pitchFamily="18" charset="0"/>
              </a:rPr>
              <a:t>rootori</a:t>
            </a:r>
            <a:r>
              <a:rPr lang="en-GB" dirty="0">
                <a:cs typeface="Times New Roman" panose="02020603050405020304" pitchFamily="18" charset="0"/>
              </a:rPr>
              <a:t> </a:t>
            </a:r>
            <a:r>
              <a:rPr lang="en-GB" dirty="0" err="1">
                <a:cs typeface="Times New Roman" panose="02020603050405020304" pitchFamily="18" charset="0"/>
              </a:rPr>
              <a:t>läbimõõtu</a:t>
            </a:r>
            <a:r>
              <a:rPr lang="en-GB" dirty="0">
                <a:cs typeface="Times New Roman" panose="02020603050405020304" pitchFamily="18" charset="0"/>
              </a:rPr>
              <a:t> </a:t>
            </a:r>
            <a:r>
              <a:rPr lang="en-GB" dirty="0" err="1">
                <a:cs typeface="Times New Roman" panose="02020603050405020304" pitchFamily="18" charset="0"/>
              </a:rPr>
              <a:t>tuulikutest</a:t>
            </a:r>
            <a:r>
              <a:rPr lang="en-GB" dirty="0">
                <a:cs typeface="Times New Roman" panose="02020603050405020304" pitchFamily="18" charset="0"/>
              </a:rPr>
              <a:t>. </a:t>
            </a:r>
            <a:r>
              <a:rPr lang="et-EE" dirty="0">
                <a:cs typeface="Times New Roman" panose="02020603050405020304" pitchFamily="18" charset="0"/>
              </a:rPr>
              <a:t>Näiteks kui </a:t>
            </a:r>
            <a:r>
              <a:rPr lang="en-GB" dirty="0" err="1">
                <a:cs typeface="Times New Roman" panose="02020603050405020304" pitchFamily="18" charset="0"/>
              </a:rPr>
              <a:t>tuuliku</a:t>
            </a:r>
            <a:r>
              <a:rPr lang="en-GB" dirty="0">
                <a:cs typeface="Times New Roman" panose="02020603050405020304" pitchFamily="18" charset="0"/>
              </a:rPr>
              <a:t> </a:t>
            </a:r>
            <a:r>
              <a:rPr lang="en-GB" dirty="0" err="1">
                <a:cs typeface="Times New Roman" panose="02020603050405020304" pitchFamily="18" charset="0"/>
              </a:rPr>
              <a:t>rootori</a:t>
            </a:r>
            <a:r>
              <a:rPr lang="en-GB" dirty="0">
                <a:cs typeface="Times New Roman" panose="02020603050405020304" pitchFamily="18" charset="0"/>
              </a:rPr>
              <a:t> </a:t>
            </a:r>
            <a:r>
              <a:rPr lang="en-GB" dirty="0" err="1">
                <a:cs typeface="Times New Roman" panose="02020603050405020304" pitchFamily="18" charset="0"/>
              </a:rPr>
              <a:t>läbimõõt</a:t>
            </a:r>
            <a:r>
              <a:rPr lang="en-GB" dirty="0">
                <a:cs typeface="Times New Roman" panose="02020603050405020304" pitchFamily="18" charset="0"/>
              </a:rPr>
              <a:t> on kuni ca 150 m, </a:t>
            </a:r>
            <a:r>
              <a:rPr lang="en-GB" dirty="0" err="1">
                <a:cs typeface="Times New Roman" panose="02020603050405020304" pitchFamily="18" charset="0"/>
              </a:rPr>
              <a:t>võib</a:t>
            </a:r>
            <a:r>
              <a:rPr lang="en-GB" dirty="0">
                <a:cs typeface="Times New Roman" panose="02020603050405020304" pitchFamily="18" charset="0"/>
              </a:rPr>
              <a:t> </a:t>
            </a:r>
            <a:r>
              <a:rPr lang="en-GB" dirty="0" err="1">
                <a:cs typeface="Times New Roman" panose="02020603050405020304" pitchFamily="18" charset="0"/>
              </a:rPr>
              <a:t>eeldada</a:t>
            </a:r>
            <a:r>
              <a:rPr lang="en-GB" dirty="0">
                <a:cs typeface="Times New Roman" panose="02020603050405020304" pitchFamily="18" charset="0"/>
              </a:rPr>
              <a:t>, et </a:t>
            </a:r>
            <a:r>
              <a:rPr lang="en-GB" dirty="0" err="1">
                <a:cs typeface="Times New Roman" panose="02020603050405020304" pitchFamily="18" charset="0"/>
              </a:rPr>
              <a:t>varjutamist</a:t>
            </a:r>
            <a:r>
              <a:rPr lang="en-GB" dirty="0">
                <a:cs typeface="Times New Roman" panose="02020603050405020304" pitchFamily="18" charset="0"/>
              </a:rPr>
              <a:t> </a:t>
            </a:r>
            <a:r>
              <a:rPr lang="en-GB" dirty="0" err="1">
                <a:cs typeface="Times New Roman" panose="02020603050405020304" pitchFamily="18" charset="0"/>
              </a:rPr>
              <a:t>kui</a:t>
            </a:r>
            <a:r>
              <a:rPr lang="en-GB" dirty="0">
                <a:cs typeface="Times New Roman" panose="02020603050405020304" pitchFamily="18" charset="0"/>
              </a:rPr>
              <a:t> </a:t>
            </a:r>
            <a:r>
              <a:rPr lang="en-GB" dirty="0" err="1">
                <a:cs typeface="Times New Roman" panose="02020603050405020304" pitchFamily="18" charset="0"/>
              </a:rPr>
              <a:t>negatiivset</a:t>
            </a:r>
            <a:r>
              <a:rPr lang="en-GB" dirty="0">
                <a:cs typeface="Times New Roman" panose="02020603050405020304" pitchFamily="18" charset="0"/>
              </a:rPr>
              <a:t> </a:t>
            </a:r>
            <a:r>
              <a:rPr lang="en-GB" dirty="0" err="1">
                <a:cs typeface="Times New Roman" panose="02020603050405020304" pitchFamily="18" charset="0"/>
              </a:rPr>
              <a:t>mõju</a:t>
            </a:r>
            <a:r>
              <a:rPr lang="en-GB" dirty="0">
                <a:cs typeface="Times New Roman" panose="02020603050405020304" pitchFamily="18" charset="0"/>
              </a:rPr>
              <a:t> </a:t>
            </a:r>
            <a:r>
              <a:rPr lang="en-GB" dirty="0" err="1">
                <a:cs typeface="Times New Roman" panose="02020603050405020304" pitchFamily="18" charset="0"/>
              </a:rPr>
              <a:t>ei</a:t>
            </a:r>
            <a:r>
              <a:rPr lang="en-GB" dirty="0">
                <a:cs typeface="Times New Roman" panose="02020603050405020304" pitchFamily="18" charset="0"/>
              </a:rPr>
              <a:t> </a:t>
            </a:r>
            <a:r>
              <a:rPr lang="en-GB" dirty="0" err="1">
                <a:cs typeface="Times New Roman" panose="02020603050405020304" pitchFamily="18" charset="0"/>
              </a:rPr>
              <a:t>esine</a:t>
            </a:r>
            <a:r>
              <a:rPr lang="en-GB" dirty="0">
                <a:cs typeface="Times New Roman" panose="02020603050405020304" pitchFamily="18" charset="0"/>
              </a:rPr>
              <a:t> </a:t>
            </a:r>
            <a:r>
              <a:rPr lang="en-GB" dirty="0" err="1">
                <a:cs typeface="Times New Roman" panose="02020603050405020304" pitchFamily="18" charset="0"/>
              </a:rPr>
              <a:t>reaalselt</a:t>
            </a:r>
            <a:r>
              <a:rPr lang="en-GB" dirty="0">
                <a:cs typeface="Times New Roman" panose="02020603050405020304" pitchFamily="18" charset="0"/>
              </a:rPr>
              <a:t> </a:t>
            </a:r>
            <a:r>
              <a:rPr lang="en-GB" dirty="0" err="1">
                <a:cs typeface="Times New Roman" panose="02020603050405020304" pitchFamily="18" charset="0"/>
              </a:rPr>
              <a:t>kaugemal</a:t>
            </a:r>
            <a:r>
              <a:rPr lang="en-GB" dirty="0">
                <a:cs typeface="Times New Roman" panose="02020603050405020304" pitchFamily="18" charset="0"/>
              </a:rPr>
              <a:t> </a:t>
            </a:r>
            <a:r>
              <a:rPr lang="en-GB" dirty="0" err="1">
                <a:cs typeface="Times New Roman" panose="02020603050405020304" pitchFamily="18" charset="0"/>
              </a:rPr>
              <a:t>kui</a:t>
            </a:r>
            <a:r>
              <a:rPr lang="en-GB" dirty="0">
                <a:cs typeface="Times New Roman" panose="02020603050405020304" pitchFamily="18" charset="0"/>
              </a:rPr>
              <a:t> ca 1500 m </a:t>
            </a:r>
            <a:r>
              <a:rPr lang="en-GB" dirty="0" err="1">
                <a:cs typeface="Times New Roman" panose="02020603050405020304" pitchFamily="18" charset="0"/>
              </a:rPr>
              <a:t>tuulikutest</a:t>
            </a:r>
            <a:r>
              <a:rPr lang="et-EE" dirty="0">
                <a:cs typeface="Times New Roman" panose="02020603050405020304" pitchFamily="18" charset="0"/>
              </a:rPr>
              <a:t>;</a:t>
            </a:r>
          </a:p>
          <a:p>
            <a:pPr marL="800100" lvl="1" indent="-342900">
              <a:lnSpc>
                <a:spcPct val="107000"/>
              </a:lnSpc>
              <a:buFont typeface="Symbol" panose="05050102010706020507" pitchFamily="18" charset="2"/>
              <a:buChar char=""/>
            </a:pPr>
            <a:r>
              <a:rPr lang="et-EE" dirty="0">
                <a:cs typeface="Times New Roman" panose="02020603050405020304" pitchFamily="18" charset="0"/>
              </a:rPr>
              <a:t>KSH käigus viiakse läbi täpsustav varjutuse uuring ning vajadusel seatakse leevendavad meetmed (tuulikute asetus, tööaeg </a:t>
            </a:r>
            <a:r>
              <a:rPr lang="et-EE">
                <a:cs typeface="Times New Roman" panose="02020603050405020304" pitchFamily="18" charset="0"/>
              </a:rPr>
              <a:t>vms).</a:t>
            </a:r>
            <a:endParaRPr lang="et-EE" dirty="0">
              <a:cs typeface="Times New Roman" panose="02020603050405020304" pitchFamily="18" charset="0"/>
            </a:endParaRPr>
          </a:p>
          <a:p>
            <a:pPr marL="800100" lvl="1" indent="-342900">
              <a:lnSpc>
                <a:spcPct val="107000"/>
              </a:lnSpc>
              <a:buFont typeface="Symbol" panose="05050102010706020507" pitchFamily="18" charset="2"/>
              <a:buChar char=""/>
            </a:pPr>
            <a:endParaRPr lang="et-EE" dirty="0">
              <a:cs typeface="Times New Roman" panose="02020603050405020304" pitchFamily="18" charset="0"/>
            </a:endParaRPr>
          </a:p>
          <a:p>
            <a:pPr lvl="0">
              <a:lnSpc>
                <a:spcPct val="107000"/>
              </a:lnSpc>
            </a:pPr>
            <a:r>
              <a:rPr lang="et-EE" b="1" dirty="0">
                <a:cs typeface="Times New Roman" panose="02020603050405020304" pitchFamily="18" charset="0"/>
              </a:rPr>
              <a:t>Visuaalne mõju </a:t>
            </a:r>
            <a:r>
              <a:rPr lang="et-EE" dirty="0">
                <a:cs typeface="Times New Roman" panose="02020603050405020304" pitchFamily="18" charset="0"/>
              </a:rPr>
              <a:t>– mõju ulatus sõltub </a:t>
            </a:r>
            <a:r>
              <a:rPr lang="fi-FI" dirty="0" err="1">
                <a:cs typeface="Times New Roman" panose="02020603050405020304" pitchFamily="18" charset="0"/>
              </a:rPr>
              <a:t>tuulikute</a:t>
            </a:r>
            <a:r>
              <a:rPr lang="fi-FI" dirty="0">
                <a:cs typeface="Times New Roman" panose="02020603050405020304" pitchFamily="18" charset="0"/>
              </a:rPr>
              <a:t> </a:t>
            </a:r>
            <a:r>
              <a:rPr lang="fi-FI" dirty="0" err="1">
                <a:cs typeface="Times New Roman" panose="02020603050405020304" pitchFamily="18" charset="0"/>
              </a:rPr>
              <a:t>suurusest</a:t>
            </a:r>
            <a:r>
              <a:rPr lang="fi-FI" dirty="0">
                <a:cs typeface="Times New Roman" panose="02020603050405020304" pitchFamily="18" charset="0"/>
              </a:rPr>
              <a:t>, </a:t>
            </a:r>
            <a:r>
              <a:rPr lang="fi-FI" dirty="0" err="1">
                <a:cs typeface="Times New Roman" panose="02020603050405020304" pitchFamily="18" charset="0"/>
              </a:rPr>
              <a:t>nende</a:t>
            </a:r>
            <a:r>
              <a:rPr lang="fi-FI" dirty="0">
                <a:cs typeface="Times New Roman" panose="02020603050405020304" pitchFamily="18" charset="0"/>
              </a:rPr>
              <a:t> </a:t>
            </a:r>
            <a:r>
              <a:rPr lang="fi-FI" dirty="0" err="1">
                <a:cs typeface="Times New Roman" panose="02020603050405020304" pitchFamily="18" charset="0"/>
              </a:rPr>
              <a:t>asetusest</a:t>
            </a:r>
            <a:r>
              <a:rPr lang="fi-FI" dirty="0">
                <a:cs typeface="Times New Roman" panose="02020603050405020304" pitchFamily="18" charset="0"/>
              </a:rPr>
              <a:t>, </a:t>
            </a:r>
            <a:r>
              <a:rPr lang="fi-FI" dirty="0" err="1">
                <a:cs typeface="Times New Roman" panose="02020603050405020304" pitchFamily="18" charset="0"/>
              </a:rPr>
              <a:t>kaugusest</a:t>
            </a:r>
            <a:r>
              <a:rPr lang="fi-FI" dirty="0">
                <a:cs typeface="Times New Roman" panose="02020603050405020304" pitchFamily="18" charset="0"/>
              </a:rPr>
              <a:t>, </a:t>
            </a:r>
            <a:r>
              <a:rPr lang="fi-FI" dirty="0" err="1">
                <a:cs typeface="Times New Roman" panose="02020603050405020304" pitchFamily="18" charset="0"/>
              </a:rPr>
              <a:t>maastiku</a:t>
            </a:r>
            <a:r>
              <a:rPr lang="et-EE" dirty="0">
                <a:cs typeface="Times New Roman" panose="02020603050405020304" pitchFamily="18" charset="0"/>
              </a:rPr>
              <a:t>st jms</a:t>
            </a:r>
          </a:p>
          <a:p>
            <a:pPr marL="800100" lvl="1" indent="-342900">
              <a:lnSpc>
                <a:spcPct val="107000"/>
              </a:lnSpc>
              <a:buFont typeface="Symbol" panose="05050102010706020507" pitchFamily="18" charset="2"/>
              <a:buChar char=""/>
            </a:pPr>
            <a:r>
              <a:rPr lang="et-EE" dirty="0">
                <a:cs typeface="Times New Roman" panose="02020603050405020304" pitchFamily="18" charset="0"/>
              </a:rPr>
              <a:t>tuulikud nähtavad eelkõige avatud maastikelt (nt teed, põllud jm);</a:t>
            </a:r>
          </a:p>
          <a:p>
            <a:pPr marL="800100" lvl="1" indent="-342900">
              <a:lnSpc>
                <a:spcPct val="107000"/>
              </a:lnSpc>
              <a:buFont typeface="Symbol" panose="05050102010706020507" pitchFamily="18" charset="2"/>
              <a:buChar char=""/>
            </a:pPr>
            <a:r>
              <a:rPr lang="et-EE" dirty="0">
                <a:cs typeface="Times New Roman" panose="02020603050405020304" pitchFamily="18" charset="0"/>
              </a:rPr>
              <a:t>KSH käigus koostatakse visualiseeringud olulisematest vaatekohtadest – võimalik esitada ettepanekuid, milliseid vaatekohti arvestada.</a:t>
            </a:r>
          </a:p>
        </p:txBody>
      </p:sp>
    </p:spTree>
    <p:extLst>
      <p:ext uri="{BB962C8B-B14F-4D97-AF65-F5344CB8AC3E}">
        <p14:creationId xmlns:p14="http://schemas.microsoft.com/office/powerpoint/2010/main" val="419828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E683-7DE0-944D-08FE-A52657A8B003}"/>
            </a:ext>
          </a:extLst>
        </p:cNvPr>
        <p:cNvGrpSpPr/>
        <p:nvPr/>
      </p:nvGrpSpPr>
      <p:grpSpPr>
        <a:xfrm>
          <a:off x="0" y="0"/>
          <a:ext cx="0" cy="0"/>
          <a:chOff x="0" y="0"/>
          <a:chExt cx="0" cy="0"/>
        </a:xfrm>
      </p:grpSpPr>
      <p:pic>
        <p:nvPicPr>
          <p:cNvPr id="10" name="Pilt 9">
            <a:extLst>
              <a:ext uri="{FF2B5EF4-FFF2-40B4-BE49-F238E27FC236}">
                <a16:creationId xmlns:a16="http://schemas.microsoft.com/office/drawing/2014/main" id="{5B0C624E-8A64-DA60-28C7-5AEC1A2A279F}"/>
              </a:ext>
            </a:extLst>
          </p:cNvPr>
          <p:cNvPicPr>
            <a:picLocks noChangeAspect="1"/>
          </p:cNvPicPr>
          <p:nvPr/>
        </p:nvPicPr>
        <p:blipFill>
          <a:blip r:embed="rId3"/>
          <a:stretch>
            <a:fillRect/>
          </a:stretch>
        </p:blipFill>
        <p:spPr>
          <a:xfrm>
            <a:off x="3186181" y="3104002"/>
            <a:ext cx="4871245" cy="3301091"/>
          </a:xfrm>
          <a:prstGeom prst="rect">
            <a:avLst/>
          </a:prstGeom>
        </p:spPr>
      </p:pic>
      <p:sp>
        <p:nvSpPr>
          <p:cNvPr id="2" name="Pealkiri 1">
            <a:extLst>
              <a:ext uri="{FF2B5EF4-FFF2-40B4-BE49-F238E27FC236}">
                <a16:creationId xmlns:a16="http://schemas.microsoft.com/office/drawing/2014/main" id="{AAEEA5A3-B0AA-67DF-6B96-CC9E0303235A}"/>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18.12.2023…23.01.2024</a:t>
            </a:r>
            <a:endParaRPr lang="et-EE" b="1" dirty="0"/>
          </a:p>
        </p:txBody>
      </p:sp>
      <p:sp>
        <p:nvSpPr>
          <p:cNvPr id="3" name="TextBox 2">
            <a:extLst>
              <a:ext uri="{FF2B5EF4-FFF2-40B4-BE49-F238E27FC236}">
                <a16:creationId xmlns:a16="http://schemas.microsoft.com/office/drawing/2014/main" id="{971E1CC5-3EA4-23DF-6D64-611A214D8618}"/>
              </a:ext>
            </a:extLst>
          </p:cNvPr>
          <p:cNvSpPr txBox="1"/>
          <p:nvPr/>
        </p:nvSpPr>
        <p:spPr>
          <a:xfrm>
            <a:off x="3157234" y="939862"/>
            <a:ext cx="3099751" cy="1969193"/>
          </a:xfrm>
          <a:prstGeom prst="rect">
            <a:avLst/>
          </a:prstGeom>
          <a:noFill/>
        </p:spPr>
        <p:txBody>
          <a:bodyPr wrap="square" rtlCol="0">
            <a:spAutoFit/>
          </a:bodyPr>
          <a:lstStyle/>
          <a:p>
            <a:pPr lvl="0">
              <a:lnSpc>
                <a:spcPct val="107000"/>
              </a:lnSpc>
              <a:spcAft>
                <a:spcPts val="800"/>
              </a:spcAft>
            </a:pPr>
            <a:r>
              <a:rPr lang="et-EE" sz="1600" dirty="0">
                <a:effectLst/>
                <a:ea typeface="Calibri" panose="020F0502020204030204" pitchFamily="34" charset="0"/>
                <a:cs typeface="Times New Roman" panose="02020603050405020304" pitchFamily="18" charset="0"/>
              </a:rPr>
              <a:t>Arvamused laekusid 14 isikult, kõik juriidilised isikud, sh:</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üks eraõiguslik isik (MTÜ);</a:t>
            </a:r>
          </a:p>
          <a:p>
            <a:pPr marL="285750" lvl="0" indent="-285750">
              <a:lnSpc>
                <a:spcPct val="107000"/>
              </a:lnSpc>
              <a:spcAft>
                <a:spcPts val="800"/>
              </a:spcAft>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üks omavalitsus;</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12 riigiasutust (ministeeriumid või ametid).</a:t>
            </a:r>
            <a:endParaRPr lang="et-EE" sz="16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C66B3A1-3002-40D1-B659-9D32D7C002AC}"/>
              </a:ext>
            </a:extLst>
          </p:cNvPr>
          <p:cNvSpPr txBox="1"/>
          <p:nvPr/>
        </p:nvSpPr>
        <p:spPr>
          <a:xfrm>
            <a:off x="313150" y="939862"/>
            <a:ext cx="3069701" cy="5995872"/>
          </a:xfrm>
          <a:prstGeom prst="rect">
            <a:avLst/>
          </a:prstGeom>
          <a:noFill/>
        </p:spPr>
        <p:txBody>
          <a:bodyPr wrap="square" rtlCol="0">
            <a:spAutoFit/>
          </a:bodyPr>
          <a:lstStyle/>
          <a:p>
            <a:pPr lvl="0">
              <a:lnSpc>
                <a:spcPct val="107000"/>
              </a:lnSpc>
              <a:spcAft>
                <a:spcPts val="800"/>
              </a:spcAft>
            </a:pPr>
            <a:r>
              <a:rPr lang="et-EE" sz="1600" dirty="0">
                <a:effectLst/>
                <a:ea typeface="Calibri" panose="020F0502020204030204" pitchFamily="34" charset="0"/>
                <a:cs typeface="Times New Roman" panose="02020603050405020304" pitchFamily="18" charset="0"/>
              </a:rPr>
              <a:t>Arvamused esitasid:</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Eesti Metsa Abiks MTÜ;</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Haljala Vallavalitsus;</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Kaitseministeerium;</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Keskkonnaamet;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Kliimaministeerium;</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Maa-amet;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Muinsuskaitseamet;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Politsei- ja piirivalveamet;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Põllumajandus- ja Toiduamet;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Päästeamet;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Regionaal- ja Põllumajandusministeerium;</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Tarbijakaitse ja Tehnilise Järelevalve 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Terviseamet;</a:t>
            </a:r>
          </a:p>
          <a:p>
            <a:pPr marL="285750" lvl="0" indent="-285750">
              <a:lnSpc>
                <a:spcPct val="107000"/>
              </a:lnSpc>
              <a:spcAft>
                <a:spcPts val="800"/>
              </a:spcAft>
              <a:buFont typeface="Arial" panose="020B0604020202020204" pitchFamily="34" charset="0"/>
              <a:buChar char="•"/>
            </a:pPr>
            <a:r>
              <a:rPr lang="et-EE" sz="1600" dirty="0">
                <a:ea typeface="Calibri" panose="020F0502020204030204" pitchFamily="34" charset="0"/>
                <a:cs typeface="Times New Roman" panose="02020603050405020304" pitchFamily="18" charset="0"/>
              </a:rPr>
              <a:t>Transpordiamet.</a:t>
            </a:r>
            <a:endParaRPr lang="et-EE" sz="16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A62997-DC3A-7FB0-D937-73589F400037}"/>
              </a:ext>
            </a:extLst>
          </p:cNvPr>
          <p:cNvSpPr txBox="1"/>
          <p:nvPr/>
        </p:nvSpPr>
        <p:spPr>
          <a:xfrm>
            <a:off x="6499303" y="939862"/>
            <a:ext cx="5782849" cy="607539"/>
          </a:xfrm>
          <a:prstGeom prst="rect">
            <a:avLst/>
          </a:prstGeom>
          <a:noFill/>
        </p:spPr>
        <p:txBody>
          <a:bodyPr wrap="square" rtlCol="0">
            <a:spAutoFit/>
          </a:bodyPr>
          <a:lstStyle/>
          <a:p>
            <a:pPr lvl="0">
              <a:lnSpc>
                <a:spcPct val="107000"/>
              </a:lnSpc>
              <a:spcAft>
                <a:spcPts val="800"/>
              </a:spcAft>
            </a:pPr>
            <a:r>
              <a:rPr lang="et-EE" sz="1600" dirty="0">
                <a:effectLst/>
                <a:ea typeface="Calibri" panose="020F0502020204030204" pitchFamily="34" charset="0"/>
                <a:cs typeface="Times New Roman" panose="02020603050405020304" pitchFamily="18" charset="0"/>
              </a:rPr>
              <a:t>Arvamuse esitajatele esitati vastus koondtabelina, arvamused ja vastused avaldati ka valla kodulehel.</a:t>
            </a:r>
          </a:p>
        </p:txBody>
      </p:sp>
      <p:pic>
        <p:nvPicPr>
          <p:cNvPr id="8" name="Pilt 7">
            <a:extLst>
              <a:ext uri="{FF2B5EF4-FFF2-40B4-BE49-F238E27FC236}">
                <a16:creationId xmlns:a16="http://schemas.microsoft.com/office/drawing/2014/main" id="{D7446A09-7376-1B1F-EE54-F2FEFFD09997}"/>
              </a:ext>
            </a:extLst>
          </p:cNvPr>
          <p:cNvPicPr>
            <a:picLocks noChangeAspect="1"/>
          </p:cNvPicPr>
          <p:nvPr/>
        </p:nvPicPr>
        <p:blipFill>
          <a:blip r:embed="rId4"/>
          <a:stretch>
            <a:fillRect/>
          </a:stretch>
        </p:blipFill>
        <p:spPr>
          <a:xfrm>
            <a:off x="8057426" y="1618445"/>
            <a:ext cx="4134574" cy="5239555"/>
          </a:xfrm>
          <a:prstGeom prst="rect">
            <a:avLst/>
          </a:prstGeom>
        </p:spPr>
      </p:pic>
    </p:spTree>
    <p:extLst>
      <p:ext uri="{BB962C8B-B14F-4D97-AF65-F5344CB8AC3E}">
        <p14:creationId xmlns:p14="http://schemas.microsoft.com/office/powerpoint/2010/main" val="20622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20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ECBD-7254-A60E-F5F5-874165ED507B}"/>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90FBBA3F-966E-8424-023D-7D8282BE5CBA}"/>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arvamused 1</a:t>
            </a:r>
            <a:endParaRPr lang="et-EE" b="1" dirty="0"/>
          </a:p>
        </p:txBody>
      </p:sp>
      <p:sp>
        <p:nvSpPr>
          <p:cNvPr id="4" name="TextBox 3">
            <a:extLst>
              <a:ext uri="{FF2B5EF4-FFF2-40B4-BE49-F238E27FC236}">
                <a16:creationId xmlns:a16="http://schemas.microsoft.com/office/drawing/2014/main" id="{25F21778-23FD-79E1-F8AA-0984BE048E56}"/>
              </a:ext>
            </a:extLst>
          </p:cNvPr>
          <p:cNvSpPr txBox="1"/>
          <p:nvPr/>
        </p:nvSpPr>
        <p:spPr>
          <a:xfrm>
            <a:off x="313150" y="939862"/>
            <a:ext cx="11565698" cy="5927969"/>
          </a:xfrm>
          <a:prstGeom prst="rect">
            <a:avLst/>
          </a:prstGeom>
          <a:noFill/>
        </p:spPr>
        <p:txBody>
          <a:bodyPr wrap="square" rtlCol="0">
            <a:spAutoFit/>
          </a:bodyPr>
          <a:lstStyle/>
          <a:p>
            <a:pPr lvl="0">
              <a:lnSpc>
                <a:spcPct val="107000"/>
              </a:lnSpc>
              <a:spcAft>
                <a:spcPts val="800"/>
              </a:spcAft>
            </a:pPr>
            <a:r>
              <a:rPr lang="et-EE" b="1" dirty="0">
                <a:ea typeface="Calibri" panose="020F0502020204030204" pitchFamily="34" charset="0"/>
                <a:cs typeface="Times New Roman" panose="02020603050405020304" pitchFamily="18" charset="0"/>
              </a:rPr>
              <a:t>Põllumajandus- ja Toiduamet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maaparandussüsteemidele -&gt; edasisel koostamisel arvestatakse esitatud põhimõtteid.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t>Tarbijakaitse ja Tehnilise Järelevalve 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Raudtee läheduses kõrgete rajatiste kaugus kaitsevööndist võrdne rajatise kõrgusega -&gt; põhimõte lisatakse dokumenti.</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Transpordiamet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Lahendada juurdepääs, mh ei võta </a:t>
            </a:r>
            <a:r>
              <a:rPr lang="et-EE" dirty="0" err="1">
                <a:effectLst/>
                <a:ea typeface="Calibri" panose="020F0502020204030204" pitchFamily="34" charset="0"/>
                <a:cs typeface="Times New Roman" panose="02020603050405020304" pitchFamily="18" charset="0"/>
              </a:rPr>
              <a:t>TrA</a:t>
            </a:r>
            <a:r>
              <a:rPr lang="et-EE" dirty="0">
                <a:effectLst/>
                <a:ea typeface="Calibri" panose="020F0502020204030204" pitchFamily="34" charset="0"/>
                <a:cs typeface="Times New Roman" panose="02020603050405020304" pitchFamily="18" charset="0"/>
              </a:rPr>
              <a:t> täiendavaid kohustusi -&gt; edasisel töö koostamisel analüüsitakse ja tehakse sellekohane lahendus.</a:t>
            </a:r>
          </a:p>
          <a:p>
            <a:pPr lvl="0">
              <a:lnSpc>
                <a:spcPct val="107000"/>
              </a:lnSpc>
              <a:spcAft>
                <a:spcPts val="800"/>
              </a:spcAft>
            </a:pPr>
            <a:r>
              <a:rPr lang="et-EE" dirty="0">
                <a:ea typeface="Calibri" panose="020F0502020204030204" pitchFamily="34" charset="0"/>
                <a:cs typeface="Times New Roman" panose="02020603050405020304" pitchFamily="18" charset="0"/>
              </a:rPr>
              <a:t>Tuuliku kaugus teest vastavalt määrusele -&gt; teadvustatud, lähtutakse ka </a:t>
            </a:r>
            <a:r>
              <a:rPr lang="et-EE" dirty="0" err="1">
                <a:ea typeface="Calibri" panose="020F0502020204030204" pitchFamily="34" charset="0"/>
                <a:cs typeface="Times New Roman" panose="02020603050405020304" pitchFamily="18" charset="0"/>
              </a:rPr>
              <a:t>KliM</a:t>
            </a:r>
            <a:r>
              <a:rPr lang="et-EE" dirty="0">
                <a:ea typeface="Calibri" panose="020F0502020204030204" pitchFamily="34" charset="0"/>
                <a:cs typeface="Times New Roman" panose="02020603050405020304" pitchFamily="18" charset="0"/>
              </a:rPr>
              <a:t> selgitusest.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Tehnovõrkude rajamise põhimõtted -&gt; teadvustatud, tõenäoliselt lisatakse planeeringu eelnõusse.</a:t>
            </a:r>
          </a:p>
          <a:p>
            <a:pPr lvl="0">
              <a:lnSpc>
                <a:spcPct val="107000"/>
              </a:lnSpc>
              <a:spcAft>
                <a:spcPts val="800"/>
              </a:spcAft>
            </a:pPr>
            <a:r>
              <a:rPr lang="et-EE" dirty="0">
                <a:ea typeface="Calibri" panose="020F0502020204030204" pitchFamily="34" charset="0"/>
                <a:cs typeface="Times New Roman" panose="02020603050405020304" pitchFamily="18" charset="0"/>
              </a:rPr>
              <a:t>KSH väljatöötamise kavatsus on asjakohane ja edaspidi palun </a:t>
            </a:r>
            <a:r>
              <a:rPr lang="et-EE" dirty="0" err="1">
                <a:ea typeface="Calibri" panose="020F0502020204030204" pitchFamily="34" charset="0"/>
                <a:cs typeface="Times New Roman" panose="02020603050405020304" pitchFamily="18" charset="0"/>
              </a:rPr>
              <a:t>TrA</a:t>
            </a:r>
            <a:r>
              <a:rPr lang="et-EE" dirty="0">
                <a:ea typeface="Calibri" panose="020F0502020204030204" pitchFamily="34" charset="0"/>
                <a:cs typeface="Times New Roman" panose="02020603050405020304" pitchFamily="18" charset="0"/>
              </a:rPr>
              <a:t> kaasata -&gt; teadvustatud.</a:t>
            </a:r>
          </a:p>
          <a:p>
            <a:pPr lvl="0">
              <a:lnSpc>
                <a:spcPct val="107000"/>
              </a:lnSpc>
              <a:spcAft>
                <a:spcPts val="800"/>
              </a:spcAft>
            </a:pPr>
            <a:endParaRPr lang="et-EE" sz="800" dirty="0">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Terviseamet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müraga seonduvatele õigusaktidele, suunisele ja koosmõjule -&gt; teadvustatud, arvestatakse edasises.</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Soovitatakse hinnata mõju joogivee kvaliteedile </a:t>
            </a:r>
            <a:r>
              <a:rPr lang="et-EE" dirty="0">
                <a:ea typeface="Calibri" panose="020F0502020204030204" pitchFamily="34" charset="0"/>
                <a:cs typeface="Times New Roman" panose="02020603050405020304" pitchFamily="18" charset="0"/>
              </a:rPr>
              <a:t>-&gt; teadvustatud, arvestatakse edasisel hindamisel.</a:t>
            </a:r>
            <a:endParaRPr lang="et-EE"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6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dissolve">
                                      <p:cBhvr>
                                        <p:cTn id="21" dur="500"/>
                                        <p:tgtEl>
                                          <p:spTgt spid="4">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dissolve">
                                      <p:cBhvr>
                                        <p:cTn id="24" dur="500"/>
                                        <p:tgtEl>
                                          <p:spTgt spid="4">
                                            <p:txEl>
                                              <p:pRg st="9" end="9"/>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dissolv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dissolve">
                                      <p:cBhvr>
                                        <p:cTn id="32" dur="500"/>
                                        <p:tgtEl>
                                          <p:spTgt spid="4">
                                            <p:txEl>
                                              <p:pRg st="12" end="1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dissolve">
                                      <p:cBhvr>
                                        <p:cTn id="35" dur="500"/>
                                        <p:tgtEl>
                                          <p:spTgt spid="4">
                                            <p:txEl>
                                              <p:pRg st="13" end="1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4">
                                            <p:txEl>
                                              <p:pRg st="14" end="14"/>
                                            </p:txEl>
                                          </p:spTgt>
                                        </p:tgtEl>
                                        <p:attrNameLst>
                                          <p:attrName>style.visibility</p:attrName>
                                        </p:attrNameLst>
                                      </p:cBhvr>
                                      <p:to>
                                        <p:strVal val="visible"/>
                                      </p:to>
                                    </p:set>
                                    <p:animEffect transition="in" filter="dissolve">
                                      <p:cBhvr>
                                        <p:cTn id="38"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A5926-2CD6-819F-C9CF-16F04D2C3D42}"/>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75A14D13-EA41-CA12-9539-5DB0B2C6911D}"/>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arvamused 2</a:t>
            </a:r>
            <a:endParaRPr lang="et-EE" b="1" dirty="0"/>
          </a:p>
        </p:txBody>
      </p:sp>
      <p:sp>
        <p:nvSpPr>
          <p:cNvPr id="4" name="TextBox 3">
            <a:extLst>
              <a:ext uri="{FF2B5EF4-FFF2-40B4-BE49-F238E27FC236}">
                <a16:creationId xmlns:a16="http://schemas.microsoft.com/office/drawing/2014/main" id="{7F7FEB11-DFD2-42B2-7CA7-7999F7796E2B}"/>
              </a:ext>
            </a:extLst>
          </p:cNvPr>
          <p:cNvSpPr txBox="1"/>
          <p:nvPr/>
        </p:nvSpPr>
        <p:spPr>
          <a:xfrm>
            <a:off x="313150" y="939862"/>
            <a:ext cx="11565698" cy="5957080"/>
          </a:xfrm>
          <a:prstGeom prst="rect">
            <a:avLst/>
          </a:prstGeom>
          <a:noFill/>
        </p:spPr>
        <p:txBody>
          <a:bodyPr wrap="square" rtlCol="0">
            <a:spAutoFit/>
          </a:bodyPr>
          <a:lstStyle/>
          <a:p>
            <a:pPr lvl="0">
              <a:lnSpc>
                <a:spcPct val="107000"/>
              </a:lnSpc>
              <a:spcAft>
                <a:spcPts val="800"/>
              </a:spcAft>
            </a:pPr>
            <a:r>
              <a:rPr lang="et-EE" b="1" dirty="0">
                <a:ea typeface="Calibri" panose="020F0502020204030204" pitchFamily="34" charset="0"/>
                <a:cs typeface="Times New Roman" panose="02020603050405020304" pitchFamily="18" charset="0"/>
              </a:rPr>
              <a:t>Päästeamet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Ettepanekud puuduvad -&gt; teadvustatud.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t>Politsei- ja Piirivalveamet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Ettepanekud puuduvad -&gt; teadvustatud.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Maa-amet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potentsiaalsetel aladel asuvatele maardlatele ning tingimustele tegevuse kavandamisel maardla alal -&gt; teadvustatud, tõenäoliselt lisatakse planeeringu eelnõusse.</a:t>
            </a:r>
          </a:p>
          <a:p>
            <a:pPr lvl="0">
              <a:lnSpc>
                <a:spcPct val="107000"/>
              </a:lnSpc>
              <a:spcAft>
                <a:spcPts val="800"/>
              </a:spcAft>
            </a:pPr>
            <a:r>
              <a:rPr lang="et-EE" dirty="0">
                <a:ea typeface="Calibri" panose="020F0502020204030204" pitchFamily="34" charset="0"/>
                <a:cs typeface="Times New Roman" panose="02020603050405020304" pitchFamily="18" charset="0"/>
              </a:rPr>
              <a:t>Reformimata riigimaade ja maaüksuste, mille volitatud asutus on Maa-amet, osas annab kohaliku omavalitsuse eriplaneeringule seisukoha Regionaal- ja Põllumajandusministeerium -&gt; teadvustatud.</a:t>
            </a:r>
          </a:p>
          <a:p>
            <a:pPr lvl="0">
              <a:lnSpc>
                <a:spcPct val="107000"/>
              </a:lnSpc>
              <a:spcAft>
                <a:spcPts val="800"/>
              </a:spcAft>
            </a:pPr>
            <a:endParaRPr lang="et-EE" sz="800" dirty="0">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Keskkonnaamet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projekteerimistingimuste täpsusastme uuringutele -&gt; teadvustatud.</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Soovitatakse täpsustada inventuuride alasid ja metoodikat ning väärtuslike koosluste käsitlemise metoodikat </a:t>
            </a:r>
            <a:r>
              <a:rPr lang="et-EE" dirty="0">
                <a:ea typeface="Calibri" panose="020F0502020204030204" pitchFamily="34" charset="0"/>
                <a:cs typeface="Times New Roman" panose="02020603050405020304" pitchFamily="18" charset="0"/>
              </a:rPr>
              <a:t>-&gt; lähteseisukohtade ja KSH programmi lisades esitatakse uuringute metoodikate kirjeldused.</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Mõju põhja- ja pinnaveele osas arvestada hindamisel ka juurdepääsuteedega -&gt; põhimõte lisatakse dokumenti.</a:t>
            </a:r>
          </a:p>
        </p:txBody>
      </p:sp>
    </p:spTree>
    <p:extLst>
      <p:ext uri="{BB962C8B-B14F-4D97-AF65-F5344CB8AC3E}">
        <p14:creationId xmlns:p14="http://schemas.microsoft.com/office/powerpoint/2010/main" val="8342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dissolve">
                                      <p:cBhvr>
                                        <p:cTn id="21" dur="50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dissolve">
                                      <p:cBhvr>
                                        <p:cTn id="26" dur="500"/>
                                        <p:tgtEl>
                                          <p:spTgt spid="4">
                                            <p:txEl>
                                              <p:pRg st="10" end="1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Effect transition="in" filter="dissolve">
                                      <p:cBhvr>
                                        <p:cTn id="29" dur="500"/>
                                        <p:tgtEl>
                                          <p:spTgt spid="4">
                                            <p:txEl>
                                              <p:pRg st="11" end="1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dissolve">
                                      <p:cBhvr>
                                        <p:cTn id="32" dur="500"/>
                                        <p:tgtEl>
                                          <p:spTgt spid="4">
                                            <p:txEl>
                                              <p:pRg st="12" end="1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dissolve">
                                      <p:cBhvr>
                                        <p:cTn id="35"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C4B7-49DF-0A06-5C8E-69FCD416742F}"/>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EA48C72F-82E5-3AB2-8CC8-86F75421E2E8}"/>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arvamused 3</a:t>
            </a:r>
            <a:endParaRPr lang="et-EE" b="1" dirty="0"/>
          </a:p>
        </p:txBody>
      </p:sp>
      <p:sp>
        <p:nvSpPr>
          <p:cNvPr id="4" name="TextBox 3">
            <a:extLst>
              <a:ext uri="{FF2B5EF4-FFF2-40B4-BE49-F238E27FC236}">
                <a16:creationId xmlns:a16="http://schemas.microsoft.com/office/drawing/2014/main" id="{C9A07EA7-A4F8-70A1-2D46-D7732C1206D2}"/>
              </a:ext>
            </a:extLst>
          </p:cNvPr>
          <p:cNvSpPr txBox="1"/>
          <p:nvPr/>
        </p:nvSpPr>
        <p:spPr>
          <a:xfrm>
            <a:off x="313150" y="939862"/>
            <a:ext cx="11565698" cy="5957080"/>
          </a:xfrm>
          <a:prstGeom prst="rect">
            <a:avLst/>
          </a:prstGeom>
          <a:noFill/>
        </p:spPr>
        <p:txBody>
          <a:bodyPr wrap="square" rtlCol="0">
            <a:spAutoFit/>
          </a:bodyPr>
          <a:lstStyle/>
          <a:p>
            <a:pPr lvl="0">
              <a:lnSpc>
                <a:spcPct val="107000"/>
              </a:lnSpc>
              <a:spcAft>
                <a:spcPts val="800"/>
              </a:spcAft>
            </a:pPr>
            <a:r>
              <a:rPr lang="et-EE" b="1" dirty="0">
                <a:ea typeface="Calibri" panose="020F0502020204030204" pitchFamily="34" charset="0"/>
                <a:cs typeface="Times New Roman" panose="02020603050405020304" pitchFamily="18" charset="0"/>
              </a:rPr>
              <a:t>Keskkonnaamet</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Mõju bioloogilisele mitmekesisusele osas arvestada juurdepääsuteede </a:t>
            </a:r>
            <a:r>
              <a:rPr lang="et-EE" dirty="0">
                <a:ea typeface="Calibri" panose="020F0502020204030204" pitchFamily="34" charset="0"/>
                <a:cs typeface="Times New Roman" panose="02020603050405020304" pitchFamily="18" charset="0"/>
              </a:rPr>
              <a:t>ja liinide</a:t>
            </a:r>
            <a:r>
              <a:rPr lang="et-EE" dirty="0">
                <a:effectLst/>
                <a:ea typeface="Calibri" panose="020F0502020204030204" pitchFamily="34" charset="0"/>
                <a:cs typeface="Times New Roman" panose="02020603050405020304" pitchFamily="18" charset="0"/>
              </a:rPr>
              <a:t>ga -&gt; põhimõte lisatakse dokumenti.</a:t>
            </a:r>
          </a:p>
          <a:p>
            <a:pPr lvl="0">
              <a:lnSpc>
                <a:spcPct val="107000"/>
              </a:lnSpc>
              <a:spcAft>
                <a:spcPts val="800"/>
              </a:spcAft>
            </a:pPr>
            <a:r>
              <a:rPr lang="et-EE" dirty="0">
                <a:ea typeface="Calibri" panose="020F0502020204030204" pitchFamily="34" charset="0"/>
                <a:cs typeface="Times New Roman" panose="02020603050405020304" pitchFamily="18" charset="0"/>
              </a:rPr>
              <a:t>Vähendada vähima kauguse, 1 km, elamutest väärtust -&gt; edasisel planeerimisel (sh mõjude hindamisel) analüüsitakse teemat täpsemalt, kuid praeguses staadiumis on seisukoht, et elamutele lähemale kui 1 km ei planeerita elektrituulikuid.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t>Kliimaministeerium</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Kliimaministeeriumit ei peaks kaasama -&gt; põhimõte lisatakse dokumenti.</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projekteerimistingimuste täpsusastme negatiivsete mõjude välistamisele -&gt; teadvustatud.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Muinsuskaitseamet</a:t>
            </a:r>
          </a:p>
          <a:p>
            <a:pPr lvl="0">
              <a:lnSpc>
                <a:spcPct val="107000"/>
              </a:lnSpc>
              <a:spcAft>
                <a:spcPts val="800"/>
              </a:spcAft>
            </a:pPr>
            <a:r>
              <a:rPr lang="et-EE" dirty="0" err="1">
                <a:effectLst/>
                <a:ea typeface="Calibri" panose="020F0502020204030204" pitchFamily="34" charset="0"/>
                <a:cs typeface="Times New Roman" panose="02020603050405020304" pitchFamily="18" charset="0"/>
              </a:rPr>
              <a:t>Tirbiku</a:t>
            </a:r>
            <a:r>
              <a:rPr lang="et-EE" dirty="0">
                <a:effectLst/>
                <a:ea typeface="Calibri" panose="020F0502020204030204" pitchFamily="34" charset="0"/>
                <a:cs typeface="Times New Roman" panose="02020603050405020304" pitchFamily="18" charset="0"/>
              </a:rPr>
              <a:t> külas, Uustalu-Peedu kinnistul läbi viia arheoloogiline eeluuring -&gt; uuring tehakse, dokument täiendatakse.</a:t>
            </a:r>
          </a:p>
          <a:p>
            <a:pPr lvl="0">
              <a:lnSpc>
                <a:spcPct val="107000"/>
              </a:lnSpc>
              <a:spcAft>
                <a:spcPts val="800"/>
              </a:spcAft>
            </a:pPr>
            <a:endParaRPr lang="et-EE" sz="800" dirty="0">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Eesti Metsa Abiks</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põhjavee saastumise ohule -&gt; dokumendis varasemalt esitatud.</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rohelisele võrgustikule, sh linnustikule, ning ilusatele teelõikudele </a:t>
            </a:r>
            <a:r>
              <a:rPr lang="et-EE" dirty="0">
                <a:ea typeface="Calibri" panose="020F0502020204030204" pitchFamily="34" charset="0"/>
                <a:cs typeface="Times New Roman" panose="02020603050405020304" pitchFamily="18" charset="0"/>
              </a:rPr>
              <a:t>-&gt;</a:t>
            </a:r>
            <a:r>
              <a:rPr lang="et-EE" dirty="0">
                <a:effectLst/>
                <a:ea typeface="Calibri" panose="020F0502020204030204" pitchFamily="34" charset="0"/>
                <a:cs typeface="Times New Roman" panose="02020603050405020304" pitchFamily="18" charset="0"/>
              </a:rPr>
              <a:t> rohelise võrgustiku hindamine, sh linnustiku ja nahkhiirte uuring,  dokumendis varasemalt esitatud</a:t>
            </a:r>
            <a:r>
              <a:rPr lang="et-EE" dirty="0">
                <a:ea typeface="Calibri" panose="020F0502020204030204" pitchFamily="34" charset="0"/>
                <a:cs typeface="Times New Roman" panose="02020603050405020304" pitchFamily="18" charset="0"/>
              </a:rPr>
              <a:t>. Samuti vaadete analüüs. Jäätumisest tulenevat ohtu käsitletakse mõjude hindamisel. Erineva tasandi planeeringutega seost ja võimalikku muutmisvajadust käsitletakse töös.</a:t>
            </a:r>
          </a:p>
        </p:txBody>
      </p:sp>
    </p:spTree>
    <p:extLst>
      <p:ext uri="{BB962C8B-B14F-4D97-AF65-F5344CB8AC3E}">
        <p14:creationId xmlns:p14="http://schemas.microsoft.com/office/powerpoint/2010/main" val="6306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dissolve">
                                      <p:cBhvr>
                                        <p:cTn id="10" dur="500"/>
                                        <p:tgtEl>
                                          <p:spTgt spid="4">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dissolv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dissolve">
                                      <p:cBhvr>
                                        <p:cTn id="18" dur="500"/>
                                        <p:tgtEl>
                                          <p:spTgt spid="4">
                                            <p:txEl>
                                              <p:pRg st="8" end="8"/>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dissolve">
                                      <p:cBhvr>
                                        <p:cTn id="21" dur="500"/>
                                        <p:tgtEl>
                                          <p:spTgt spid="4">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xEl>
                                              <p:pRg st="11" end="11"/>
                                            </p:txEl>
                                          </p:spTgt>
                                        </p:tgtEl>
                                        <p:attrNameLst>
                                          <p:attrName>style.visibility</p:attrName>
                                        </p:attrNameLst>
                                      </p:cBhvr>
                                      <p:to>
                                        <p:strVal val="visible"/>
                                      </p:to>
                                    </p:set>
                                    <p:animEffect transition="in" filter="dissolve">
                                      <p:cBhvr>
                                        <p:cTn id="26" dur="500"/>
                                        <p:tgtEl>
                                          <p:spTgt spid="4">
                                            <p:txEl>
                                              <p:pRg st="11" end="1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dissolve">
                                      <p:cBhvr>
                                        <p:cTn id="29" dur="500"/>
                                        <p:tgtEl>
                                          <p:spTgt spid="4">
                                            <p:txEl>
                                              <p:pRg st="12" end="12"/>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dissolve">
                                      <p:cBhvr>
                                        <p:cTn id="3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14BA7-E6F4-7615-C099-F996AA302407}"/>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327A17E-FB24-A56C-1BCD-32498FFDA9F1}"/>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arvamused 4</a:t>
            </a:r>
            <a:endParaRPr lang="et-EE" b="1" dirty="0"/>
          </a:p>
        </p:txBody>
      </p:sp>
      <p:sp>
        <p:nvSpPr>
          <p:cNvPr id="4" name="TextBox 3">
            <a:extLst>
              <a:ext uri="{FF2B5EF4-FFF2-40B4-BE49-F238E27FC236}">
                <a16:creationId xmlns:a16="http://schemas.microsoft.com/office/drawing/2014/main" id="{98E01463-9ACA-6106-B73E-9D8B0084A999}"/>
              </a:ext>
            </a:extLst>
          </p:cNvPr>
          <p:cNvSpPr txBox="1"/>
          <p:nvPr/>
        </p:nvSpPr>
        <p:spPr>
          <a:xfrm>
            <a:off x="313151" y="892639"/>
            <a:ext cx="11565698" cy="5682261"/>
          </a:xfrm>
          <a:prstGeom prst="rect">
            <a:avLst/>
          </a:prstGeom>
          <a:noFill/>
        </p:spPr>
        <p:txBody>
          <a:bodyPr wrap="square" rtlCol="0">
            <a:spAutoFit/>
          </a:bodyPr>
          <a:lstStyle/>
          <a:p>
            <a:pPr lvl="0">
              <a:lnSpc>
                <a:spcPct val="107000"/>
              </a:lnSpc>
              <a:spcAft>
                <a:spcPts val="800"/>
              </a:spcAft>
            </a:pPr>
            <a:r>
              <a:rPr lang="et-EE" b="1" dirty="0">
                <a:ea typeface="Calibri" panose="020F0502020204030204" pitchFamily="34" charset="0"/>
                <a:cs typeface="Times New Roman" panose="02020603050405020304" pitchFamily="18" charset="0"/>
              </a:rPr>
              <a:t>Eesti Metsa Abiks</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Tähelepanu juhtimine ohuolukordadele ja võimalikele päästetöödele -&gt; koostöös Päästeametiga määratakse tingimused.</a:t>
            </a:r>
          </a:p>
          <a:p>
            <a:pPr lvl="0">
              <a:lnSpc>
                <a:spcPct val="107000"/>
              </a:lnSpc>
              <a:spcAft>
                <a:spcPts val="800"/>
              </a:spcAft>
            </a:pPr>
            <a:r>
              <a:rPr lang="et-EE" dirty="0">
                <a:ea typeface="Calibri" panose="020F0502020204030204" pitchFamily="34" charset="0"/>
                <a:cs typeface="Times New Roman" panose="02020603050405020304" pitchFamily="18" charset="0"/>
              </a:rPr>
              <a:t>Tähelepanu juhtimine seoses </a:t>
            </a:r>
            <a:r>
              <a:rPr lang="et-EE" dirty="0" err="1">
                <a:ea typeface="Calibri" panose="020F0502020204030204" pitchFamily="34" charset="0"/>
                <a:cs typeface="Times New Roman" panose="02020603050405020304" pitchFamily="18" charset="0"/>
              </a:rPr>
              <a:t>infraheliga</a:t>
            </a:r>
            <a:r>
              <a:rPr lang="et-EE" dirty="0">
                <a:ea typeface="Calibri" panose="020F0502020204030204" pitchFamily="34" charset="0"/>
                <a:cs typeface="Times New Roman" panose="02020603050405020304" pitchFamily="18" charset="0"/>
              </a:rPr>
              <a:t>  -&gt; </a:t>
            </a:r>
            <a:r>
              <a:rPr lang="et-EE" dirty="0">
                <a:effectLst/>
                <a:ea typeface="Calibri" panose="020F0502020204030204" pitchFamily="34" charset="0"/>
                <a:cs typeface="Times New Roman" panose="02020603050405020304" pitchFamily="18" charset="0"/>
              </a:rPr>
              <a:t>dokumendis varasemalt esitatud, </a:t>
            </a:r>
            <a:r>
              <a:rPr lang="et-EE" dirty="0" err="1">
                <a:effectLst/>
                <a:ea typeface="Calibri" panose="020F0502020204030204" pitchFamily="34" charset="0"/>
                <a:cs typeface="Times New Roman" panose="02020603050405020304" pitchFamily="18" charset="0"/>
              </a:rPr>
              <a:t>infraheli</a:t>
            </a:r>
            <a:r>
              <a:rPr lang="et-EE" dirty="0">
                <a:effectLst/>
                <a:ea typeface="Calibri" panose="020F0502020204030204" pitchFamily="34" charset="0"/>
                <a:cs typeface="Times New Roman" panose="02020603050405020304" pitchFamily="18" charset="0"/>
              </a:rPr>
              <a:t> mõju hinnatakse</a:t>
            </a:r>
            <a:r>
              <a:rPr lang="et-EE" dirty="0">
                <a:ea typeface="Calibri" panose="020F0502020204030204" pitchFamily="34" charset="0"/>
                <a:cs typeface="Times New Roman" panose="02020603050405020304" pitchFamily="18" charset="0"/>
              </a:rPr>
              <a:t>.</a:t>
            </a:r>
          </a:p>
          <a:p>
            <a:pPr lvl="0">
              <a:lnSpc>
                <a:spcPct val="107000"/>
              </a:lnSpc>
              <a:spcAft>
                <a:spcPts val="800"/>
              </a:spcAft>
            </a:pPr>
            <a:r>
              <a:rPr lang="et-EE" dirty="0">
                <a:ea typeface="Calibri" panose="020F0502020204030204" pitchFamily="34" charset="0"/>
                <a:cs typeface="Times New Roman" panose="02020603050405020304" pitchFamily="18" charset="0"/>
              </a:rPr>
              <a:t>Tähelepanu juhtimine seoses ohuga lindudele -&gt; </a:t>
            </a:r>
            <a:r>
              <a:rPr lang="et-EE" dirty="0">
                <a:effectLst/>
                <a:ea typeface="Calibri" panose="020F0502020204030204" pitchFamily="34" charset="0"/>
                <a:cs typeface="Times New Roman" panose="02020603050405020304" pitchFamily="18" charset="0"/>
              </a:rPr>
              <a:t>linnustiku uuring dokumendis varasemalt esitatud.</a:t>
            </a:r>
          </a:p>
          <a:p>
            <a:pPr lvl="0">
              <a:lnSpc>
                <a:spcPct val="107000"/>
              </a:lnSpc>
              <a:spcAft>
                <a:spcPts val="800"/>
              </a:spcAft>
            </a:pPr>
            <a:r>
              <a:rPr lang="et-EE" dirty="0">
                <a:ea typeface="Calibri" panose="020F0502020204030204" pitchFamily="34" charset="0"/>
                <a:cs typeface="Times New Roman" panose="02020603050405020304" pitchFamily="18" charset="0"/>
              </a:rPr>
              <a:t>Tähelepanu juhtimine, et tuulepargi rajamine maismaale ning Natura 2000 linnuala (Lahemaa rahvuspark) lähedusse on vastuolus siduva Euroopa Komisjoni määrusega “EL-i elurikkuse strateegia aastani 2030” -&gt; Eesti arengudokumentides ei ole maismaa tuulepargid välistatud ja vastuolu puudub.</a:t>
            </a:r>
          </a:p>
          <a:p>
            <a:pPr lvl="0">
              <a:lnSpc>
                <a:spcPct val="107000"/>
              </a:lnSpc>
              <a:spcAft>
                <a:spcPts val="800"/>
              </a:spcAft>
            </a:pPr>
            <a:r>
              <a:rPr lang="et-EE" dirty="0">
                <a:ea typeface="Calibri" panose="020F0502020204030204" pitchFamily="34" charset="0"/>
                <a:cs typeface="Times New Roman" panose="02020603050405020304" pitchFamily="18" charset="0"/>
              </a:rPr>
              <a:t>Tähelepanu juhtimine, et tuulepargi rajamine Natura 2000 linnuala lähedusse nõuab Natura hindamise läbiviimist, mõju kaitseala terviklikkusele peab olema täielikult välistatud -&gt; Natura hindamise vajadus </a:t>
            </a:r>
            <a:r>
              <a:rPr lang="et-EE" dirty="0">
                <a:effectLst/>
                <a:ea typeface="Calibri" panose="020F0502020204030204" pitchFamily="34" charset="0"/>
                <a:cs typeface="Times New Roman" panose="02020603050405020304" pitchFamily="18" charset="0"/>
              </a:rPr>
              <a:t>dokumendis varasemalt esitatud.</a:t>
            </a:r>
          </a:p>
          <a:p>
            <a:pPr lvl="0">
              <a:lnSpc>
                <a:spcPct val="107000"/>
              </a:lnSpc>
              <a:spcAft>
                <a:spcPts val="800"/>
              </a:spcAft>
            </a:pPr>
            <a:r>
              <a:rPr lang="et-EE" dirty="0">
                <a:ea typeface="Calibri" panose="020F0502020204030204" pitchFamily="34" charset="0"/>
                <a:cs typeface="Times New Roman" panose="02020603050405020304" pitchFamily="18" charset="0"/>
              </a:rPr>
              <a:t>Eriplaneeringus näidatud eelvaliku aladele tuulikuid rajada ei või -&gt; Eesti elektritootmine aastaks 2030 peab olema 100%-</a:t>
            </a:r>
            <a:r>
              <a:rPr lang="et-EE" dirty="0" err="1">
                <a:ea typeface="Calibri" panose="020F0502020204030204" pitchFamily="34" charset="0"/>
                <a:cs typeface="Times New Roman" panose="02020603050405020304" pitchFamily="18" charset="0"/>
              </a:rPr>
              <a:t>liselt</a:t>
            </a:r>
            <a:r>
              <a:rPr lang="et-EE" dirty="0">
                <a:ea typeface="Calibri" panose="020F0502020204030204" pitchFamily="34" charset="0"/>
                <a:cs typeface="Times New Roman" panose="02020603050405020304" pitchFamily="18" charset="0"/>
              </a:rPr>
              <a:t> taastuvatest energiaallikatest, Kadrina vald panustab selle saavutamisse.</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t>Haljala Vallavalitsus</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Hinnata kavandatava tegevusega kaasneda võivat mõju Haljala valla võimalike tuulepargi aladele -&gt; koosmõju hindamine on üks teemavaldkond mõjude hindamises.</a:t>
            </a:r>
          </a:p>
          <a:p>
            <a:pPr lvl="0">
              <a:lnSpc>
                <a:spcPct val="107000"/>
              </a:lnSpc>
              <a:spcAft>
                <a:spcPts val="800"/>
              </a:spcAft>
            </a:pPr>
            <a:r>
              <a:rPr lang="et-EE" dirty="0" err="1">
                <a:effectLst/>
                <a:ea typeface="Calibri" panose="020F0502020204030204" pitchFamily="34" charset="0"/>
                <a:cs typeface="Times New Roman" panose="02020603050405020304" pitchFamily="18" charset="0"/>
              </a:rPr>
              <a:t>Sakussaare</a:t>
            </a:r>
            <a:r>
              <a:rPr lang="et-EE" dirty="0">
                <a:effectLst/>
                <a:ea typeface="Calibri" panose="020F0502020204030204" pitchFamily="34" charset="0"/>
                <a:cs typeface="Times New Roman" panose="02020603050405020304" pitchFamily="18" charset="0"/>
              </a:rPr>
              <a:t> lennuväli -&gt; teadvustatud, kuid praegu puudub antud kohas lennuväli.</a:t>
            </a:r>
          </a:p>
        </p:txBody>
      </p:sp>
    </p:spTree>
    <p:extLst>
      <p:ext uri="{BB962C8B-B14F-4D97-AF65-F5344CB8AC3E}">
        <p14:creationId xmlns:p14="http://schemas.microsoft.com/office/powerpoint/2010/main" val="25309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dissolve">
                                      <p:cBhvr>
                                        <p:cTn id="7" dur="500"/>
                                        <p:tgtEl>
                                          <p:spTgt spid="4">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dissolve">
                                      <p:cBhvr>
                                        <p:cTn id="10" dur="500"/>
                                        <p:tgtEl>
                                          <p:spTgt spid="4">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dissolve">
                                      <p:cBhvr>
                                        <p:cTn id="1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238E7-ECBA-9A4B-5C33-BBBED8414BA8}"/>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B2FBDF72-FCD5-B29B-6FF7-B8DD699FDE03}"/>
              </a:ext>
            </a:extLst>
          </p:cNvPr>
          <p:cNvSpPr>
            <a:spLocks noGrp="1"/>
          </p:cNvSpPr>
          <p:nvPr>
            <p:ph type="title"/>
          </p:nvPr>
        </p:nvSpPr>
        <p:spPr>
          <a:xfrm>
            <a:off x="313151" y="180526"/>
            <a:ext cx="11565698" cy="712113"/>
          </a:xfrm>
        </p:spPr>
        <p:txBody>
          <a:bodyPr>
            <a:normAutofit/>
          </a:bodyPr>
          <a:lstStyle/>
          <a:p>
            <a:r>
              <a:rPr lang="et-EE" b="1" dirty="0"/>
              <a:t>Avalik väljapanek </a:t>
            </a:r>
            <a:r>
              <a:rPr lang="et-EE" sz="2000" b="1" dirty="0"/>
              <a:t>arvamused 5</a:t>
            </a:r>
            <a:endParaRPr lang="et-EE" b="1" dirty="0"/>
          </a:p>
        </p:txBody>
      </p:sp>
      <p:sp>
        <p:nvSpPr>
          <p:cNvPr id="4" name="TextBox 3">
            <a:extLst>
              <a:ext uri="{FF2B5EF4-FFF2-40B4-BE49-F238E27FC236}">
                <a16:creationId xmlns:a16="http://schemas.microsoft.com/office/drawing/2014/main" id="{4D723078-D2E8-6A5D-1795-05F94FA881D9}"/>
              </a:ext>
            </a:extLst>
          </p:cNvPr>
          <p:cNvSpPr txBox="1"/>
          <p:nvPr/>
        </p:nvSpPr>
        <p:spPr>
          <a:xfrm>
            <a:off x="313150" y="939862"/>
            <a:ext cx="11565698" cy="4126964"/>
          </a:xfrm>
          <a:prstGeom prst="rect">
            <a:avLst/>
          </a:prstGeom>
          <a:noFill/>
        </p:spPr>
        <p:txBody>
          <a:bodyPr wrap="square" rtlCol="0">
            <a:spAutoFit/>
          </a:bodyPr>
          <a:lstStyle/>
          <a:p>
            <a:pPr lvl="0">
              <a:lnSpc>
                <a:spcPct val="107000"/>
              </a:lnSpc>
              <a:spcAft>
                <a:spcPts val="800"/>
              </a:spcAft>
            </a:pPr>
            <a:r>
              <a:rPr lang="et-EE" b="1" dirty="0">
                <a:ea typeface="Calibri" panose="020F0502020204030204" pitchFamily="34" charset="0"/>
                <a:cs typeface="Times New Roman" panose="02020603050405020304" pitchFamily="18" charset="0"/>
              </a:rPr>
              <a:t>Kaitseministeerium</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Eesitatud aladele rajatavad tuulepargid ei avalda negatiivset mõju riigikaitselistele ehitistele -&gt; teadvustatud.</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t>Regionaal- ja Põllumajandusministeerium</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Riigi omandis olevate kinnisasjade esitamine -&gt; teadvustatud.</a:t>
            </a:r>
          </a:p>
          <a:p>
            <a:pPr lvl="0">
              <a:lnSpc>
                <a:spcPct val="107000"/>
              </a:lnSpc>
              <a:spcAft>
                <a:spcPts val="800"/>
              </a:spcAft>
            </a:pPr>
            <a:r>
              <a:rPr lang="et-EE" dirty="0">
                <a:effectLst/>
                <a:ea typeface="Calibri" panose="020F0502020204030204" pitchFamily="34" charset="0"/>
                <a:cs typeface="Times New Roman" panose="02020603050405020304" pitchFamily="18" charset="0"/>
              </a:rPr>
              <a:t>Täiendada tabelis 3.1 toodud mõju valdkonnas "Mõju pinnasele, sh väärtuslikule põllumajandusmaale" mõju kirjeldust nõudega, et põllumajandusmaalt kooritud pinnast/huumuskihti ei tohi kasutada täitena, vaid see tuleb ajada võimalikult kiiresti laiali lähedalasuvale põllumajandusmaale -&gt; teemavaldkonnana on see dokumendis sees, täpsemad tingimused selgitatakse välja edaspidise mõju hindamise käigus.</a:t>
            </a:r>
          </a:p>
          <a:p>
            <a:pPr lvl="0">
              <a:lnSpc>
                <a:spcPct val="107000"/>
              </a:lnSpc>
              <a:spcAft>
                <a:spcPts val="800"/>
              </a:spcAft>
            </a:pPr>
            <a:r>
              <a:rPr lang="et-EE" dirty="0">
                <a:ea typeface="Calibri" panose="020F0502020204030204" pitchFamily="34" charset="0"/>
                <a:cs typeface="Times New Roman" panose="02020603050405020304" pitchFamily="18" charset="0"/>
              </a:rPr>
              <a:t>Seoses riigimaadega mitte kaasata </a:t>
            </a:r>
            <a:r>
              <a:rPr lang="et-EE" dirty="0" err="1">
                <a:ea typeface="Calibri" panose="020F0502020204030204" pitchFamily="34" charset="0"/>
                <a:cs typeface="Times New Roman" panose="02020603050405020304" pitchFamily="18" charset="0"/>
              </a:rPr>
              <a:t>KliM</a:t>
            </a:r>
            <a:r>
              <a:rPr lang="et-EE" dirty="0">
                <a:ea typeface="Calibri" panose="020F0502020204030204" pitchFamily="34" charset="0"/>
                <a:cs typeface="Times New Roman" panose="02020603050405020304" pitchFamily="18" charset="0"/>
              </a:rPr>
              <a:t> ja kaasata </a:t>
            </a:r>
            <a:r>
              <a:rPr lang="et-EE" dirty="0" err="1">
                <a:ea typeface="Calibri" panose="020F0502020204030204" pitchFamily="34" charset="0"/>
                <a:cs typeface="Times New Roman" panose="02020603050405020304" pitchFamily="18" charset="0"/>
              </a:rPr>
              <a:t>RePõM</a:t>
            </a:r>
            <a:r>
              <a:rPr lang="et-EE" dirty="0">
                <a:ea typeface="Calibri" panose="020F0502020204030204" pitchFamily="34" charset="0"/>
                <a:cs typeface="Times New Roman" panose="02020603050405020304" pitchFamily="18" charset="0"/>
              </a:rPr>
              <a:t> -&gt; dokument korrigeeritakse.</a:t>
            </a:r>
            <a:r>
              <a:rPr lang="et-EE" dirty="0">
                <a:effectLst/>
                <a:ea typeface="Calibri" panose="020F0502020204030204" pitchFamily="34" charset="0"/>
                <a:cs typeface="Times New Roman" panose="02020603050405020304" pitchFamily="18" charset="0"/>
              </a:rPr>
              <a:t> </a:t>
            </a:r>
          </a:p>
          <a:p>
            <a:pPr lvl="0">
              <a:lnSpc>
                <a:spcPct val="107000"/>
              </a:lnSpc>
              <a:spcAft>
                <a:spcPts val="800"/>
              </a:spcAft>
            </a:pPr>
            <a:endParaRPr lang="et-EE" sz="800" dirty="0">
              <a:effectLst/>
              <a:ea typeface="Calibri" panose="020F0502020204030204" pitchFamily="34" charset="0"/>
              <a:cs typeface="Times New Roman" panose="02020603050405020304" pitchFamily="18" charset="0"/>
            </a:endParaRPr>
          </a:p>
          <a:p>
            <a:pPr lvl="0">
              <a:lnSpc>
                <a:spcPct val="107000"/>
              </a:lnSpc>
              <a:spcAft>
                <a:spcPts val="800"/>
              </a:spcAft>
            </a:pPr>
            <a:r>
              <a:rPr lang="et-EE" b="1" dirty="0">
                <a:ea typeface="Calibri" panose="020F0502020204030204" pitchFamily="34" charset="0"/>
                <a:cs typeface="Times New Roman" panose="02020603050405020304" pitchFamily="18" charset="0"/>
              </a:rPr>
              <a:t> </a:t>
            </a:r>
            <a:endParaRPr lang="et-EE"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14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365125"/>
            <a:ext cx="11565698" cy="712113"/>
          </a:xfrm>
        </p:spPr>
        <p:txBody>
          <a:bodyPr/>
          <a:lstStyle/>
          <a:p>
            <a:r>
              <a:rPr lang="et-EE" b="1"/>
              <a:t>Ruumiline planeerimine ja ehitamine</a:t>
            </a:r>
          </a:p>
        </p:txBody>
      </p:sp>
      <p:sp>
        <p:nvSpPr>
          <p:cNvPr id="7" name="TextBox 6">
            <a:extLst>
              <a:ext uri="{FF2B5EF4-FFF2-40B4-BE49-F238E27FC236}">
                <a16:creationId xmlns:a16="http://schemas.microsoft.com/office/drawing/2014/main" id="{3027C8C9-F67E-48CF-8278-4AEBAABFB509}"/>
              </a:ext>
            </a:extLst>
          </p:cNvPr>
          <p:cNvSpPr txBox="1"/>
          <p:nvPr/>
        </p:nvSpPr>
        <p:spPr>
          <a:xfrm>
            <a:off x="313151" y="2236450"/>
            <a:ext cx="3044947" cy="400110"/>
          </a:xfrm>
          <a:prstGeom prst="rect">
            <a:avLst/>
          </a:prstGeom>
          <a:noFill/>
          <a:ln w="38100">
            <a:solidFill>
              <a:schemeClr val="tx1"/>
            </a:solidFill>
          </a:ln>
        </p:spPr>
        <p:txBody>
          <a:bodyPr wrap="square" rtlCol="0">
            <a:spAutoFit/>
          </a:bodyPr>
          <a:lstStyle/>
          <a:p>
            <a:pPr algn="ctr"/>
            <a:r>
              <a:rPr lang="et-EE" sz="2000" b="1"/>
              <a:t>ÜLERIIGILINE PLANEERING</a:t>
            </a:r>
          </a:p>
        </p:txBody>
      </p:sp>
      <p:sp>
        <p:nvSpPr>
          <p:cNvPr id="24" name="TextBox 23">
            <a:extLst>
              <a:ext uri="{FF2B5EF4-FFF2-40B4-BE49-F238E27FC236}">
                <a16:creationId xmlns:a16="http://schemas.microsoft.com/office/drawing/2014/main" id="{D539743A-D1E9-4579-8A31-FC730CC03079}"/>
              </a:ext>
            </a:extLst>
          </p:cNvPr>
          <p:cNvSpPr txBox="1"/>
          <p:nvPr/>
        </p:nvSpPr>
        <p:spPr>
          <a:xfrm>
            <a:off x="313151" y="2728881"/>
            <a:ext cx="3044947" cy="400110"/>
          </a:xfrm>
          <a:prstGeom prst="rect">
            <a:avLst/>
          </a:prstGeom>
          <a:noFill/>
          <a:ln w="38100">
            <a:solidFill>
              <a:schemeClr val="tx1"/>
            </a:solidFill>
          </a:ln>
        </p:spPr>
        <p:txBody>
          <a:bodyPr wrap="square" rtlCol="0">
            <a:spAutoFit/>
          </a:bodyPr>
          <a:lstStyle/>
          <a:p>
            <a:pPr algn="ctr"/>
            <a:r>
              <a:rPr lang="et-EE" sz="2000" b="1"/>
              <a:t>MAAKONNAPLANEERING</a:t>
            </a:r>
          </a:p>
        </p:txBody>
      </p:sp>
      <p:sp>
        <p:nvSpPr>
          <p:cNvPr id="26" name="TextBox 25">
            <a:extLst>
              <a:ext uri="{FF2B5EF4-FFF2-40B4-BE49-F238E27FC236}">
                <a16:creationId xmlns:a16="http://schemas.microsoft.com/office/drawing/2014/main" id="{75268DFA-F7D3-4FF6-95F7-34EAF7111E31}"/>
              </a:ext>
            </a:extLst>
          </p:cNvPr>
          <p:cNvSpPr txBox="1"/>
          <p:nvPr/>
        </p:nvSpPr>
        <p:spPr>
          <a:xfrm>
            <a:off x="313151" y="3221312"/>
            <a:ext cx="3044947" cy="400110"/>
          </a:xfrm>
          <a:prstGeom prst="rect">
            <a:avLst/>
          </a:prstGeom>
          <a:noFill/>
          <a:ln w="38100">
            <a:solidFill>
              <a:schemeClr val="tx1"/>
            </a:solidFill>
          </a:ln>
        </p:spPr>
        <p:txBody>
          <a:bodyPr wrap="square" rtlCol="0">
            <a:spAutoFit/>
          </a:bodyPr>
          <a:lstStyle/>
          <a:p>
            <a:pPr algn="ctr"/>
            <a:r>
              <a:rPr lang="et-EE" sz="2000" b="1"/>
              <a:t>ÜLDPLANEERING</a:t>
            </a:r>
          </a:p>
        </p:txBody>
      </p:sp>
      <p:sp>
        <p:nvSpPr>
          <p:cNvPr id="29" name="TextBox 28">
            <a:extLst>
              <a:ext uri="{FF2B5EF4-FFF2-40B4-BE49-F238E27FC236}">
                <a16:creationId xmlns:a16="http://schemas.microsoft.com/office/drawing/2014/main" id="{0F532500-298C-47EE-A4A8-68560828BB31}"/>
              </a:ext>
            </a:extLst>
          </p:cNvPr>
          <p:cNvSpPr txBox="1"/>
          <p:nvPr/>
        </p:nvSpPr>
        <p:spPr>
          <a:xfrm>
            <a:off x="313151" y="3713743"/>
            <a:ext cx="3044947" cy="400110"/>
          </a:xfrm>
          <a:prstGeom prst="rect">
            <a:avLst/>
          </a:prstGeom>
          <a:noFill/>
          <a:ln w="38100">
            <a:solidFill>
              <a:schemeClr val="tx1"/>
            </a:solidFill>
          </a:ln>
        </p:spPr>
        <p:txBody>
          <a:bodyPr wrap="square" rtlCol="0">
            <a:spAutoFit/>
          </a:bodyPr>
          <a:lstStyle/>
          <a:p>
            <a:pPr algn="ctr"/>
            <a:r>
              <a:rPr lang="et-EE" sz="2000" b="1"/>
              <a:t>DETAILPLANEERING</a:t>
            </a:r>
          </a:p>
        </p:txBody>
      </p:sp>
      <p:sp>
        <p:nvSpPr>
          <p:cNvPr id="30" name="TextBox 29">
            <a:extLst>
              <a:ext uri="{FF2B5EF4-FFF2-40B4-BE49-F238E27FC236}">
                <a16:creationId xmlns:a16="http://schemas.microsoft.com/office/drawing/2014/main" id="{20CB29B9-0266-4D10-8AFA-6AFA00F10278}"/>
              </a:ext>
            </a:extLst>
          </p:cNvPr>
          <p:cNvSpPr txBox="1"/>
          <p:nvPr/>
        </p:nvSpPr>
        <p:spPr>
          <a:xfrm>
            <a:off x="313150" y="4549145"/>
            <a:ext cx="3044947" cy="400110"/>
          </a:xfrm>
          <a:prstGeom prst="rect">
            <a:avLst/>
          </a:prstGeom>
          <a:noFill/>
          <a:ln w="38100">
            <a:solidFill>
              <a:schemeClr val="tx1"/>
            </a:solidFill>
          </a:ln>
        </p:spPr>
        <p:txBody>
          <a:bodyPr wrap="square" rtlCol="0">
            <a:spAutoFit/>
          </a:bodyPr>
          <a:lstStyle/>
          <a:p>
            <a:pPr algn="ctr"/>
            <a:r>
              <a:rPr lang="et-EE" sz="2000" b="1"/>
              <a:t>PROJEKT</a:t>
            </a:r>
          </a:p>
        </p:txBody>
      </p:sp>
      <p:sp>
        <p:nvSpPr>
          <p:cNvPr id="31" name="TextBox 30">
            <a:extLst>
              <a:ext uri="{FF2B5EF4-FFF2-40B4-BE49-F238E27FC236}">
                <a16:creationId xmlns:a16="http://schemas.microsoft.com/office/drawing/2014/main" id="{BF8F5A3F-7910-4833-917F-24580B217FE2}"/>
              </a:ext>
            </a:extLst>
          </p:cNvPr>
          <p:cNvSpPr txBox="1"/>
          <p:nvPr/>
        </p:nvSpPr>
        <p:spPr>
          <a:xfrm>
            <a:off x="313150" y="5041576"/>
            <a:ext cx="3044947" cy="400110"/>
          </a:xfrm>
          <a:prstGeom prst="rect">
            <a:avLst/>
          </a:prstGeom>
          <a:noFill/>
          <a:ln w="38100">
            <a:solidFill>
              <a:schemeClr val="tx1"/>
            </a:solidFill>
          </a:ln>
        </p:spPr>
        <p:txBody>
          <a:bodyPr wrap="square" rtlCol="0">
            <a:spAutoFit/>
          </a:bodyPr>
          <a:lstStyle/>
          <a:p>
            <a:pPr algn="ctr"/>
            <a:r>
              <a:rPr lang="et-EE" sz="2000" b="1"/>
              <a:t>EHITUS</a:t>
            </a:r>
          </a:p>
        </p:txBody>
      </p:sp>
      <p:sp>
        <p:nvSpPr>
          <p:cNvPr id="33" name="TextBox 32">
            <a:extLst>
              <a:ext uri="{FF2B5EF4-FFF2-40B4-BE49-F238E27FC236}">
                <a16:creationId xmlns:a16="http://schemas.microsoft.com/office/drawing/2014/main" id="{BB7174EC-0B95-4823-9289-3AE2A6EA1232}"/>
              </a:ext>
            </a:extLst>
          </p:cNvPr>
          <p:cNvSpPr txBox="1"/>
          <p:nvPr/>
        </p:nvSpPr>
        <p:spPr>
          <a:xfrm>
            <a:off x="3577988" y="2528195"/>
            <a:ext cx="4738796" cy="400110"/>
          </a:xfrm>
          <a:prstGeom prst="rect">
            <a:avLst/>
          </a:prstGeom>
          <a:noFill/>
          <a:ln w="38100">
            <a:solidFill>
              <a:schemeClr val="tx1"/>
            </a:solidFill>
          </a:ln>
        </p:spPr>
        <p:txBody>
          <a:bodyPr wrap="square" rtlCol="0">
            <a:spAutoFit/>
          </a:bodyPr>
          <a:lstStyle/>
          <a:p>
            <a:pPr algn="ctr"/>
            <a:r>
              <a:rPr lang="et-EE" sz="2000" b="1"/>
              <a:t>RIIGI ERIPLANEERING</a:t>
            </a:r>
          </a:p>
        </p:txBody>
      </p:sp>
      <p:sp>
        <p:nvSpPr>
          <p:cNvPr id="36" name="TextBox 35">
            <a:extLst>
              <a:ext uri="{FF2B5EF4-FFF2-40B4-BE49-F238E27FC236}">
                <a16:creationId xmlns:a16="http://schemas.microsoft.com/office/drawing/2014/main" id="{43B08C65-1EC6-4A89-AF68-18711355821F}"/>
              </a:ext>
            </a:extLst>
          </p:cNvPr>
          <p:cNvSpPr txBox="1"/>
          <p:nvPr/>
        </p:nvSpPr>
        <p:spPr>
          <a:xfrm>
            <a:off x="3577988" y="3512551"/>
            <a:ext cx="4738796" cy="400110"/>
          </a:xfrm>
          <a:prstGeom prst="rect">
            <a:avLst/>
          </a:prstGeom>
          <a:noFill/>
          <a:ln w="38100">
            <a:solidFill>
              <a:schemeClr val="tx1"/>
            </a:solidFill>
          </a:ln>
        </p:spPr>
        <p:txBody>
          <a:bodyPr wrap="square" rtlCol="0">
            <a:spAutoFit/>
          </a:bodyPr>
          <a:lstStyle/>
          <a:p>
            <a:pPr algn="ctr"/>
            <a:r>
              <a:rPr lang="et-EE" sz="2000" b="1"/>
              <a:t>KOHALIKU OMAVALITSUSE ERIPLANEERING</a:t>
            </a:r>
          </a:p>
        </p:txBody>
      </p:sp>
      <p:sp>
        <p:nvSpPr>
          <p:cNvPr id="37" name="TextBox 36">
            <a:extLst>
              <a:ext uri="{FF2B5EF4-FFF2-40B4-BE49-F238E27FC236}">
                <a16:creationId xmlns:a16="http://schemas.microsoft.com/office/drawing/2014/main" id="{67F871F6-9F6F-43FD-9EF6-5F35929CFB2D}"/>
              </a:ext>
            </a:extLst>
          </p:cNvPr>
          <p:cNvSpPr txBox="1"/>
          <p:nvPr/>
        </p:nvSpPr>
        <p:spPr>
          <a:xfrm>
            <a:off x="8571983" y="2236450"/>
            <a:ext cx="3358097" cy="1938992"/>
          </a:xfrm>
          <a:prstGeom prst="rect">
            <a:avLst/>
          </a:prstGeom>
          <a:noFill/>
          <a:ln w="38100">
            <a:solidFill>
              <a:schemeClr val="tx1"/>
            </a:solidFill>
          </a:ln>
        </p:spPr>
        <p:txBody>
          <a:bodyPr wrap="square" rtlCol="0">
            <a:spAutoFit/>
          </a:bodyPr>
          <a:lstStyle/>
          <a:p>
            <a:pPr algn="ctr"/>
            <a:endParaRPr lang="et-EE" sz="2000" b="1"/>
          </a:p>
          <a:p>
            <a:pPr algn="ctr"/>
            <a:endParaRPr lang="et-EE" sz="2000" b="1"/>
          </a:p>
          <a:p>
            <a:pPr algn="ctr"/>
            <a:r>
              <a:rPr lang="et-EE" sz="2000" b="1"/>
              <a:t>KESKKONNAMÕJU STRATEEGILINE HINDAMINE</a:t>
            </a:r>
          </a:p>
          <a:p>
            <a:pPr algn="ctr"/>
            <a:endParaRPr lang="et-EE" sz="2000" b="1"/>
          </a:p>
          <a:p>
            <a:pPr algn="ctr"/>
            <a:endParaRPr lang="et-EE" sz="2000" b="1"/>
          </a:p>
        </p:txBody>
      </p:sp>
      <p:sp>
        <p:nvSpPr>
          <p:cNvPr id="38" name="TextBox 37">
            <a:extLst>
              <a:ext uri="{FF2B5EF4-FFF2-40B4-BE49-F238E27FC236}">
                <a16:creationId xmlns:a16="http://schemas.microsoft.com/office/drawing/2014/main" id="{01948763-971C-4DE6-A6E9-9B47CD03B80D}"/>
              </a:ext>
            </a:extLst>
          </p:cNvPr>
          <p:cNvSpPr txBox="1"/>
          <p:nvPr/>
        </p:nvSpPr>
        <p:spPr>
          <a:xfrm>
            <a:off x="8563970" y="4595312"/>
            <a:ext cx="3358097" cy="707886"/>
          </a:xfrm>
          <a:prstGeom prst="rect">
            <a:avLst/>
          </a:prstGeom>
          <a:noFill/>
          <a:ln w="38100">
            <a:solidFill>
              <a:schemeClr val="tx1"/>
            </a:solidFill>
          </a:ln>
        </p:spPr>
        <p:txBody>
          <a:bodyPr wrap="square" rtlCol="0">
            <a:spAutoFit/>
          </a:bodyPr>
          <a:lstStyle/>
          <a:p>
            <a:pPr algn="ctr"/>
            <a:r>
              <a:rPr lang="et-EE" sz="2000" b="1"/>
              <a:t>KESKKONNAMÕJU HINDAMINE</a:t>
            </a:r>
          </a:p>
        </p:txBody>
      </p:sp>
      <p:cxnSp>
        <p:nvCxnSpPr>
          <p:cNvPr id="19" name="Sirgkonnektor 18">
            <a:extLst>
              <a:ext uri="{FF2B5EF4-FFF2-40B4-BE49-F238E27FC236}">
                <a16:creationId xmlns:a16="http://schemas.microsoft.com/office/drawing/2014/main" id="{5AA6D90B-2964-433A-BFDA-A8B4042026F7}"/>
              </a:ext>
            </a:extLst>
          </p:cNvPr>
          <p:cNvCxnSpPr>
            <a:cxnSpLocks/>
          </p:cNvCxnSpPr>
          <p:nvPr/>
        </p:nvCxnSpPr>
        <p:spPr>
          <a:xfrm>
            <a:off x="104633" y="4359350"/>
            <a:ext cx="11909946" cy="15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618BD25F-70A5-4E9D-BCE7-3F860CD7B154}"/>
              </a:ext>
            </a:extLst>
          </p:cNvPr>
          <p:cNvSpPr/>
          <p:nvPr/>
        </p:nvSpPr>
        <p:spPr>
          <a:xfrm rot="21176188">
            <a:off x="3186139" y="2610382"/>
            <a:ext cx="9037222" cy="1790012"/>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4648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1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1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dissolve">
                                      <p:cBhvr>
                                        <p:cTn id="16" dur="1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6" grpId="0" animBg="1"/>
      <p:bldP spid="29" grpId="0" animBg="1"/>
      <p:bldP spid="30" grpId="0" animBg="1"/>
      <p:bldP spid="31" grpId="0" animBg="1"/>
      <p:bldP spid="33" grpId="0" animBg="1"/>
      <p:bldP spid="36" grpId="0" animBg="1"/>
      <p:bldP spid="37" grpId="0" animBg="1"/>
      <p:bldP spid="38"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rot="16200000">
            <a:off x="-5251735" y="564437"/>
            <a:ext cx="11565698" cy="712113"/>
          </a:xfrm>
        </p:spPr>
        <p:txBody>
          <a:bodyPr/>
          <a:lstStyle/>
          <a:p>
            <a:r>
              <a:rPr lang="et-EE" b="1"/>
              <a:t>KOV eriplaneering (</a:t>
            </a:r>
            <a:r>
              <a:rPr lang="et-EE" b="1" err="1"/>
              <a:t>PlanS</a:t>
            </a:r>
            <a:r>
              <a:rPr lang="et-EE" b="1"/>
              <a:t>)</a:t>
            </a:r>
          </a:p>
        </p:txBody>
      </p:sp>
      <p:graphicFrame>
        <p:nvGraphicFramePr>
          <p:cNvPr id="5" name="Tabel 4">
            <a:extLst>
              <a:ext uri="{FF2B5EF4-FFF2-40B4-BE49-F238E27FC236}">
                <a16:creationId xmlns:a16="http://schemas.microsoft.com/office/drawing/2014/main" id="{664F8228-D228-4650-9CFE-334397A507D2}"/>
              </a:ext>
            </a:extLst>
          </p:cNvPr>
          <p:cNvGraphicFramePr>
            <a:graphicFrameLocks noGrp="1"/>
          </p:cNvGraphicFramePr>
          <p:nvPr>
            <p:extLst>
              <p:ext uri="{D42A27DB-BD31-4B8C-83A1-F6EECF244321}">
                <p14:modId xmlns:p14="http://schemas.microsoft.com/office/powerpoint/2010/main" val="2401815238"/>
              </p:ext>
            </p:extLst>
          </p:nvPr>
        </p:nvGraphicFramePr>
        <p:xfrm>
          <a:off x="1095375" y="257051"/>
          <a:ext cx="10921571" cy="6343898"/>
        </p:xfrm>
        <a:graphic>
          <a:graphicData uri="http://schemas.openxmlformats.org/drawingml/2006/table">
            <a:tbl>
              <a:tblPr>
                <a:tableStyleId>{2D5ABB26-0587-4C30-8999-92F81FD0307C}</a:tableStyleId>
              </a:tblPr>
              <a:tblGrid>
                <a:gridCol w="819861">
                  <a:extLst>
                    <a:ext uri="{9D8B030D-6E8A-4147-A177-3AD203B41FA5}">
                      <a16:colId xmlns:a16="http://schemas.microsoft.com/office/drawing/2014/main" val="1169815846"/>
                    </a:ext>
                  </a:extLst>
                </a:gridCol>
                <a:gridCol w="4125451">
                  <a:extLst>
                    <a:ext uri="{9D8B030D-6E8A-4147-A177-3AD203B41FA5}">
                      <a16:colId xmlns:a16="http://schemas.microsoft.com/office/drawing/2014/main" val="413946592"/>
                    </a:ext>
                  </a:extLst>
                </a:gridCol>
                <a:gridCol w="1030947">
                  <a:extLst>
                    <a:ext uri="{9D8B030D-6E8A-4147-A177-3AD203B41FA5}">
                      <a16:colId xmlns:a16="http://schemas.microsoft.com/office/drawing/2014/main" val="1700504082"/>
                    </a:ext>
                  </a:extLst>
                </a:gridCol>
                <a:gridCol w="3914365">
                  <a:extLst>
                    <a:ext uri="{9D8B030D-6E8A-4147-A177-3AD203B41FA5}">
                      <a16:colId xmlns:a16="http://schemas.microsoft.com/office/drawing/2014/main" val="2910787849"/>
                    </a:ext>
                  </a:extLst>
                </a:gridCol>
                <a:gridCol w="173320">
                  <a:extLst>
                    <a:ext uri="{9D8B030D-6E8A-4147-A177-3AD203B41FA5}">
                      <a16:colId xmlns:a16="http://schemas.microsoft.com/office/drawing/2014/main" val="1194659402"/>
                    </a:ext>
                  </a:extLst>
                </a:gridCol>
                <a:gridCol w="857627">
                  <a:extLst>
                    <a:ext uri="{9D8B030D-6E8A-4147-A177-3AD203B41FA5}">
                      <a16:colId xmlns:a16="http://schemas.microsoft.com/office/drawing/2014/main" val="1987187771"/>
                    </a:ext>
                  </a:extLst>
                </a:gridCol>
              </a:tblGrid>
              <a:tr h="311497">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4">
                  <a:txBody>
                    <a:bodyPr/>
                    <a:lstStyle/>
                    <a:p>
                      <a:pPr algn="ctr" fontAlgn="ctr"/>
                      <a:r>
                        <a:rPr lang="et-EE" sz="1400" u="none" strike="noStrike" noProof="0" dirty="0">
                          <a:effectLst/>
                        </a:rPr>
                        <a:t>Kohaliku omavalitsuse eriplaneeringu ja keskkonnamõju strateegilise hindamise algatamine (vallavolikogu)</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8375553"/>
                  </a:ext>
                </a:extLst>
              </a:tr>
              <a:tr h="155749">
                <a:tc>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t-EE" sz="800" u="none" strike="noStrike" noProof="0">
                          <a:effectLst/>
                        </a:rPr>
                        <a:t> </a:t>
                      </a: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t-EE" sz="800" b="0" i="0" u="none" strike="noStrike" noProof="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gridSpan="2">
                  <a:txBody>
                    <a:bodyPr/>
                    <a:lstStyle/>
                    <a:p>
                      <a:pPr algn="l" fontAlgn="ctr"/>
                      <a:r>
                        <a:rPr lang="et-EE" sz="800" u="none" strike="noStrike" noProof="0">
                          <a:effectLst/>
                        </a:rPr>
                        <a:t> </a:t>
                      </a:r>
                      <a:endParaRPr lang="et-EE" sz="800" b="0" i="0" u="none" strike="noStrike" noProof="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696969"/>
                  </a:ext>
                </a:extLst>
              </a:tr>
              <a:tr h="532065">
                <a:tc gridSpan="2">
                  <a:txBody>
                    <a:bodyPr/>
                    <a:lstStyle/>
                    <a:p>
                      <a:pPr algn="ctr" fontAlgn="ctr"/>
                      <a:r>
                        <a:rPr lang="et-EE" sz="1400" u="none" strike="noStrike" noProof="0">
                          <a:effectLst/>
                        </a:rPr>
                        <a:t>Kohaliku omavalitsuse eriplaneeringu </a:t>
                      </a:r>
                      <a:r>
                        <a:rPr lang="et-EE" sz="1400" b="1" u="none" strike="noStrike" noProof="0">
                          <a:effectLst/>
                        </a:rPr>
                        <a:t>lähteseisukohtade </a:t>
                      </a:r>
                      <a:r>
                        <a:rPr lang="et-EE" sz="1400" u="none" strike="noStrike" noProof="0">
                          <a:effectLst/>
                        </a:rPr>
                        <a:t>koostamine (AB Artes Terrae OÜ)</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t-EE" sz="14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t-EE" sz="1400" u="none" strike="noStrike" noProof="0">
                          <a:effectLst/>
                        </a:rPr>
                        <a:t> </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a:effectLst/>
                        </a:rPr>
                        <a:t>Kohaliku omavalitsuse eriplaneeringu keskkonnamõju strateegilise hindamise </a:t>
                      </a:r>
                      <a:r>
                        <a:rPr lang="et-EE" sz="1400" b="1" u="none" strike="noStrike" noProof="0">
                          <a:effectLst/>
                        </a:rPr>
                        <a:t>väljatöötamiskavatsuse</a:t>
                      </a:r>
                      <a:r>
                        <a:rPr lang="et-EE" sz="1400" u="none" strike="noStrike" noProof="0">
                          <a:effectLst/>
                        </a:rPr>
                        <a:t> koostamine (Alkranel OÜ)</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t-EE" sz="1400" b="0" i="0" u="none" strike="noStrike">
                        <a:solidFill>
                          <a:srgbClr val="000000"/>
                        </a:solidFill>
                        <a:effectLst/>
                        <a:latin typeface="Calibri" panose="020F0502020204030204" pitchFamily="34" charset="0"/>
                      </a:endParaRPr>
                    </a:p>
                  </a:txBody>
                  <a:tcPr marL="0" marR="0" marT="0" marB="0" anchor="ctr"/>
                </a:tc>
                <a:tc hMerge="1">
                  <a:txBody>
                    <a:bodyPr/>
                    <a:lstStyle/>
                    <a:p>
                      <a:pPr algn="ctr"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73601"/>
                  </a:ext>
                </a:extLst>
              </a:tr>
              <a:tr h="148331">
                <a:tc>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738275"/>
                  </a:ext>
                </a:extLst>
              </a:tr>
              <a:tr h="548958">
                <a:tc gridSpan="2">
                  <a:txBody>
                    <a:bodyPr/>
                    <a:lstStyle/>
                    <a:p>
                      <a:pPr algn="ctr" fontAlgn="ctr"/>
                      <a:r>
                        <a:rPr lang="et-EE" sz="1400" u="none" strike="noStrike" noProof="0">
                          <a:effectLst/>
                        </a:rPr>
                        <a:t>Kohaliku omavalitsuse eriplaneeringu </a:t>
                      </a:r>
                      <a:r>
                        <a:rPr lang="et-EE" sz="1400" b="1" u="none" strike="noStrike" noProof="0">
                          <a:effectLst/>
                        </a:rPr>
                        <a:t>asukoha eelvaliku </a:t>
                      </a:r>
                      <a:r>
                        <a:rPr lang="et-EE" sz="1400" u="none" strike="noStrike" noProof="0">
                          <a:effectLst/>
                        </a:rPr>
                        <a:t>koostamine (AB Artes Terrae OÜ)</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a:effectLst/>
                        </a:rPr>
                        <a:t>Kohaliku omavalitsuse eriplaneeringu keskkonnamõju strateegilise hindamise </a:t>
                      </a:r>
                      <a:r>
                        <a:rPr lang="et-EE" sz="1400" b="1" u="none" strike="noStrike" noProof="0">
                          <a:effectLst/>
                        </a:rPr>
                        <a:t>esimese etapi aruande </a:t>
                      </a:r>
                      <a:r>
                        <a:rPr lang="et-EE" sz="1400" u="none" strike="noStrike" noProof="0">
                          <a:effectLst/>
                        </a:rPr>
                        <a:t>koostamine (Alkranel OÜ)</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pPr algn="ctr"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2703679"/>
                  </a:ext>
                </a:extLst>
              </a:tr>
              <a:tr h="155749">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67899576"/>
                  </a:ext>
                </a:extLst>
              </a:tr>
              <a:tr h="467246">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B>
                      <a:noFill/>
                    </a:lnB>
                  </a:tcPr>
                </a:tc>
                <a:tc gridSpan="3">
                  <a:txBody>
                    <a:bodyPr/>
                    <a:lstStyle/>
                    <a:p>
                      <a:pPr algn="ctr" fontAlgn="ctr"/>
                      <a:r>
                        <a:rPr lang="et-EE" sz="1400" u="none" strike="noStrike" noProof="0" dirty="0">
                          <a:effectLst/>
                        </a:rPr>
                        <a:t>Kohaliku omavalitsuse eriplaneeringu asukoha eelvaliku otsuse eelnõu ja keskkonnamõju strateegilise hindamise esimese etapi aruande </a:t>
                      </a:r>
                      <a:r>
                        <a:rPr lang="et-EE" sz="1400" b="1" u="none" strike="noStrike" noProof="0" dirty="0">
                          <a:effectLst/>
                        </a:rPr>
                        <a:t>kooskõlastamine ja arvamuse avaldamine </a:t>
                      </a:r>
                      <a:r>
                        <a:rPr lang="et-EE" sz="1400" u="none" strike="noStrike" noProof="0" dirty="0">
                          <a:effectLst/>
                        </a:rPr>
                        <a:t>(vallavalitsus)</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8743987"/>
                  </a:ext>
                </a:extLst>
              </a:tr>
              <a:tr h="155749">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54003151"/>
                  </a:ext>
                </a:extLst>
              </a:tr>
              <a:tr h="452412">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a:noFill/>
                    </a:lnT>
                    <a:lnB>
                      <a:noFill/>
                    </a:lnB>
                  </a:tcPr>
                </a:tc>
                <a:tc gridSpan="3">
                  <a:txBody>
                    <a:bodyPr/>
                    <a:lstStyle/>
                    <a:p>
                      <a:pPr algn="ctr" fontAlgn="ctr"/>
                      <a:r>
                        <a:rPr lang="et-EE" sz="1400" u="none" strike="noStrike" noProof="0" dirty="0">
                          <a:effectLst/>
                        </a:rPr>
                        <a:t>Kohaliku omavalitsuse eriplaneeringu asukoha eelvaliku otsuse eelnõu ja keskkonnamõju strateegilise hindamise esimese etapi </a:t>
                      </a:r>
                      <a:r>
                        <a:rPr lang="et-EE" sz="1400" b="1" u="none" strike="noStrike" noProof="0" dirty="0">
                          <a:effectLst/>
                        </a:rPr>
                        <a:t>aruande avalik väljapanek </a:t>
                      </a:r>
                      <a:r>
                        <a:rPr lang="et-EE" sz="1400" u="none" strike="noStrike" noProof="0" dirty="0">
                          <a:effectLst/>
                        </a:rPr>
                        <a:t>(vallavalitsus)</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51253538"/>
                  </a:ext>
                </a:extLst>
              </a:tr>
              <a:tr h="155749">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1006022"/>
                  </a:ext>
                </a:extLst>
              </a:tr>
              <a:tr h="403974">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a:noFill/>
                    </a:lnT>
                  </a:tcPr>
                </a:tc>
                <a:tc gridSpan="3">
                  <a:txBody>
                    <a:bodyPr/>
                    <a:lstStyle/>
                    <a:p>
                      <a:pPr algn="ctr" fontAlgn="ctr"/>
                      <a:r>
                        <a:rPr lang="et-EE" sz="1400" u="none" strike="noStrike" noProof="0" dirty="0">
                          <a:effectLst/>
                        </a:rPr>
                        <a:t>Kohaliku omavalitsuse eriplaneeringu asukoha eelvaliku otsuse ja keskkonnamõju strateegilise hindamise </a:t>
                      </a:r>
                      <a:r>
                        <a:rPr lang="et-EE" sz="1400" b="1" u="none" strike="noStrike" noProof="0" dirty="0">
                          <a:effectLst/>
                        </a:rPr>
                        <a:t>esimese etapi aruande vastuvõtmine </a:t>
                      </a:r>
                      <a:r>
                        <a:rPr lang="et-EE" sz="1400" u="none" strike="noStrike" noProof="0" dirty="0">
                          <a:effectLst/>
                        </a:rPr>
                        <a:t>(vallavolikogu)</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7460320"/>
                  </a:ext>
                </a:extLst>
              </a:tr>
              <a:tr h="148331">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623451"/>
                  </a:ext>
                </a:extLst>
              </a:tr>
              <a:tr h="600745">
                <a:tc gridSpan="2">
                  <a:txBody>
                    <a:bodyPr/>
                    <a:lstStyle/>
                    <a:p>
                      <a:pPr algn="ctr" fontAlgn="ctr"/>
                      <a:r>
                        <a:rPr lang="et-EE" sz="1400" u="none" strike="noStrike" noProof="0">
                          <a:effectLst/>
                        </a:rPr>
                        <a:t>Kohaliku omavalitsuse eriplaneeringu detailse lahenduse koostamine (Tegija pole selgunud)</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lnL w="12700" cap="flat" cmpd="sng" algn="ctr">
                      <a:solidFill>
                        <a:schemeClr val="tx1"/>
                      </a:solidFill>
                      <a:prstDash val="solid"/>
                      <a:round/>
                      <a:headEnd type="none" w="med" len="med"/>
                      <a:tailEnd type="none" w="med" len="med"/>
                    </a:lnL>
                  </a:tcPr>
                </a:tc>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a:effectLst/>
                        </a:rPr>
                        <a:t>Kohaliku omavalitsuse eriplaneeringu keskkonnamõju strateegilise hindamise aruande koostamine (Tegija pole selgunud)</a:t>
                      </a: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pPr algn="ctr"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722536"/>
                  </a:ext>
                </a:extLst>
              </a:tr>
              <a:tr h="155749">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53190616"/>
                  </a:ext>
                </a:extLst>
              </a:tr>
              <a:tr h="452412">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dirty="0">
                          <a:effectLst/>
                        </a:rPr>
                        <a:t>Kohaliku omavalitsuse eriplaneeringu detailse lahenduse ja keskkonnamõju strateegilise hindamise aruande eelnõu kooskõlastamine ja arvamuste andmine (vallavalitsus)</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83999613"/>
                  </a:ext>
                </a:extLst>
              </a:tr>
              <a:tr h="155749">
                <a:tc gridSpan="6">
                  <a:txBody>
                    <a:bodyPr/>
                    <a:lstStyle/>
                    <a:p>
                      <a:pPr algn="ctr" fontAlgn="ctr"/>
                      <a:endParaRPr lang="et-EE" sz="800" b="0" i="0" u="none" strike="noStrike" noProof="0" dirty="0">
                        <a:solidFill>
                          <a:srgbClr val="000000"/>
                        </a:solidFill>
                        <a:effectLst/>
                        <a:latin typeface="Calibri" panose="020F0502020204030204" pitchFamily="34" charset="0"/>
                      </a:endParaRPr>
                    </a:p>
                  </a:txBody>
                  <a:tcPr marL="0" marR="0" marT="0" marB="0" anchor="ctr">
                    <a:lnR w="12700" cap="flat" cmpd="sng" algn="ctr">
                      <a:noFill/>
                      <a:prstDash val="solid"/>
                      <a:round/>
                      <a:headEnd type="none" w="med" len="med"/>
                      <a:tailEnd type="none" w="med" len="med"/>
                    </a:ln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7180248"/>
                  </a:ext>
                </a:extLst>
              </a:tr>
              <a:tr h="155749">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dirty="0">
                          <a:effectLst/>
                        </a:rPr>
                        <a:t>Kohaliku omavalitsuse eriplaneeringu vastuvõtmine (vallavolikogu)</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0538269"/>
                  </a:ext>
                </a:extLst>
              </a:tr>
              <a:tr h="155749">
                <a:tc gridSpan="6">
                  <a:txBody>
                    <a:bodyPr/>
                    <a:lstStyle/>
                    <a:p>
                      <a:pPr algn="ctr" fontAlgn="ctr"/>
                      <a:endParaRPr lang="et-EE" sz="800" b="0" i="0" u="none" strike="noStrike" noProof="0" dirty="0">
                        <a:solidFill>
                          <a:srgbClr val="000000"/>
                        </a:solidFill>
                        <a:effectLst/>
                        <a:latin typeface="Calibri" panose="020F0502020204030204" pitchFamily="34" charset="0"/>
                      </a:endParaRPr>
                    </a:p>
                  </a:txBody>
                  <a:tcPr marL="0" marR="0" marT="0" marB="0" anchor="ctr">
                    <a:lnR w="12700" cap="flat" cmpd="sng" algn="ctr">
                      <a:noFill/>
                      <a:prstDash val="solid"/>
                      <a:round/>
                      <a:headEnd type="none" w="med" len="med"/>
                      <a:tailEnd type="none" w="med" len="med"/>
                    </a:ln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8914354"/>
                  </a:ext>
                </a:extLst>
              </a:tr>
              <a:tr h="155749">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dirty="0">
                          <a:effectLst/>
                        </a:rPr>
                        <a:t>Kohaliku omavalitsuse eriplaneeringu avalik väljapanek (vallavalitsused)</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73439756"/>
                  </a:ext>
                </a:extLst>
              </a:tr>
              <a:tr h="155749">
                <a:tc gridSpan="6">
                  <a:txBody>
                    <a:bodyPr/>
                    <a:lstStyle/>
                    <a:p>
                      <a:pPr algn="l" fontAlgn="b"/>
                      <a:endParaRPr lang="et-EE" sz="800" b="0" i="0" u="none" strike="noStrike" noProof="0" dirty="0">
                        <a:solidFill>
                          <a:srgbClr val="000000"/>
                        </a:solidFill>
                        <a:effectLst/>
                        <a:latin typeface="Calibri" panose="020F0502020204030204" pitchFamily="34" charset="0"/>
                      </a:endParaRPr>
                    </a:p>
                  </a:txBody>
                  <a:tcPr marL="0" marR="0" marT="0" marB="0" anchor="ctr">
                    <a:lnR w="12700" cap="flat" cmpd="sng" algn="ctr">
                      <a:noFill/>
                      <a:prstDash val="solid"/>
                      <a:round/>
                      <a:headEnd type="none" w="med" len="med"/>
                      <a:tailEnd type="none" w="med" len="med"/>
                    </a:ln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l" fontAlgn="b"/>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36576909"/>
                  </a:ext>
                </a:extLst>
              </a:tr>
              <a:tr h="155749">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dirty="0">
                          <a:effectLst/>
                        </a:rPr>
                        <a:t>Kohaliku omavalitsuse eriplaneeringu heakskiitmine (Regionaal- ja Põllumajandusministeerium)</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4996517"/>
                  </a:ext>
                </a:extLst>
              </a:tr>
              <a:tr h="155749">
                <a:tc gridSpan="6">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lnR w="12700" cap="flat" cmpd="sng" algn="ctr">
                      <a:noFill/>
                      <a:prstDash val="solid"/>
                      <a:round/>
                      <a:headEnd type="none" w="med" len="med"/>
                      <a:tailEnd type="none" w="med" len="med"/>
                    </a:lnR>
                  </a:tcPr>
                </a:tc>
                <a:tc hMerge="1">
                  <a:txBody>
                    <a:bodyPr/>
                    <a:lstStyle/>
                    <a:p>
                      <a:endParaRPr lang="et-EE"/>
                    </a:p>
                  </a:txBody>
                  <a:tcPr>
                    <a:lnT w="12700" cap="flat" cmpd="sng" algn="ctr">
                      <a:solidFill>
                        <a:schemeClr val="tx1"/>
                      </a:solidFill>
                      <a:prstDash val="solid"/>
                      <a:round/>
                      <a:headEnd type="none" w="med" len="med"/>
                      <a:tailEnd type="none" w="med" len="med"/>
                    </a:lnT>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pPr algn="ctr" fontAlgn="ctr"/>
                      <a:endParaRPr lang="et-EE" sz="8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25010558"/>
                  </a:ext>
                </a:extLst>
              </a:tr>
              <a:tr h="155749">
                <a:tc>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gridSpan="3">
                  <a:txBody>
                    <a:bodyPr/>
                    <a:lstStyle/>
                    <a:p>
                      <a:pPr algn="ctr" fontAlgn="ctr"/>
                      <a:r>
                        <a:rPr lang="et-EE" sz="1400" u="none" strike="noStrike" noProof="0" dirty="0">
                          <a:effectLst/>
                        </a:rPr>
                        <a:t>Kohaliku omavalitsuse eriplaneeringu kehtestamine (vallavolikogu)</a:t>
                      </a: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t-EE"/>
                    </a:p>
                  </a:txBody>
                  <a:tcPr/>
                </a:tc>
                <a:tc hMerge="1">
                  <a:txBody>
                    <a:bodyPr/>
                    <a:lstStyle/>
                    <a:p>
                      <a:endParaRPr lang="et-EE"/>
                    </a:p>
                  </a:txBody>
                  <a:tcPr/>
                </a:tc>
                <a:tc gridSpan="2">
                  <a:txBody>
                    <a:bodyPr/>
                    <a:lstStyle/>
                    <a:p>
                      <a:pPr algn="l" fontAlgn="ctr"/>
                      <a:endParaRPr lang="et-EE" sz="1400" b="0" i="0" u="none" strike="noStrike" noProof="0"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fontAlgn="ctr"/>
                      <a:endParaRPr lang="et-EE" sz="1400" b="0" i="0" u="none" strike="noStrike" noProof="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32143696"/>
                  </a:ext>
                </a:extLst>
              </a:tr>
            </a:tbl>
          </a:graphicData>
        </a:graphic>
      </p:graphicFrame>
      <p:sp>
        <p:nvSpPr>
          <p:cNvPr id="43" name="Nool: allanool 42">
            <a:extLst>
              <a:ext uri="{FF2B5EF4-FFF2-40B4-BE49-F238E27FC236}">
                <a16:creationId xmlns:a16="http://schemas.microsoft.com/office/drawing/2014/main" id="{8CFC7D32-121B-4A6D-B48C-4E04ACDCC5D9}"/>
              </a:ext>
            </a:extLst>
          </p:cNvPr>
          <p:cNvSpPr/>
          <p:nvPr/>
        </p:nvSpPr>
        <p:spPr>
          <a:xfrm>
            <a:off x="10080928" y="10244891"/>
            <a:ext cx="396444" cy="224430"/>
          </a:xfrm>
          <a:prstGeom prst="downArrow">
            <a:avLst/>
          </a:prstGeom>
          <a:noFill/>
          <a:ln w="12700"/>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t-EE"/>
          </a:p>
        </p:txBody>
      </p:sp>
      <p:sp>
        <p:nvSpPr>
          <p:cNvPr id="45" name="Ristkülik 44">
            <a:extLst>
              <a:ext uri="{FF2B5EF4-FFF2-40B4-BE49-F238E27FC236}">
                <a16:creationId xmlns:a16="http://schemas.microsoft.com/office/drawing/2014/main" id="{B99B30D1-453E-4536-9F54-C5ABD50C21AD}"/>
              </a:ext>
            </a:extLst>
          </p:cNvPr>
          <p:cNvSpPr/>
          <p:nvPr/>
        </p:nvSpPr>
        <p:spPr>
          <a:xfrm>
            <a:off x="984707" y="154657"/>
            <a:ext cx="11129772" cy="3678965"/>
          </a:xfrm>
          <a:custGeom>
            <a:avLst/>
            <a:gdLst>
              <a:gd name="connsiteX0" fmla="*/ 0 w 11129772"/>
              <a:gd name="connsiteY0" fmla="*/ 0 h 3678965"/>
              <a:gd name="connsiteX1" fmla="*/ 585777 w 11129772"/>
              <a:gd name="connsiteY1" fmla="*/ 0 h 3678965"/>
              <a:gd name="connsiteX2" fmla="*/ 837662 w 11129772"/>
              <a:gd name="connsiteY2" fmla="*/ 0 h 3678965"/>
              <a:gd name="connsiteX3" fmla="*/ 1646035 w 11129772"/>
              <a:gd name="connsiteY3" fmla="*/ 0 h 3678965"/>
              <a:gd name="connsiteX4" fmla="*/ 2454408 w 11129772"/>
              <a:gd name="connsiteY4" fmla="*/ 0 h 3678965"/>
              <a:gd name="connsiteX5" fmla="*/ 3262781 w 11129772"/>
              <a:gd name="connsiteY5" fmla="*/ 0 h 3678965"/>
              <a:gd name="connsiteX6" fmla="*/ 3625963 w 11129772"/>
              <a:gd name="connsiteY6" fmla="*/ 0 h 3678965"/>
              <a:gd name="connsiteX7" fmla="*/ 4100442 w 11129772"/>
              <a:gd name="connsiteY7" fmla="*/ 0 h 3678965"/>
              <a:gd name="connsiteX8" fmla="*/ 4908815 w 11129772"/>
              <a:gd name="connsiteY8" fmla="*/ 0 h 3678965"/>
              <a:gd name="connsiteX9" fmla="*/ 5160700 w 11129772"/>
              <a:gd name="connsiteY9" fmla="*/ 0 h 3678965"/>
              <a:gd name="connsiteX10" fmla="*/ 5523882 w 11129772"/>
              <a:gd name="connsiteY10" fmla="*/ 0 h 3678965"/>
              <a:gd name="connsiteX11" fmla="*/ 6332254 w 11129772"/>
              <a:gd name="connsiteY11" fmla="*/ 0 h 3678965"/>
              <a:gd name="connsiteX12" fmla="*/ 6584139 w 11129772"/>
              <a:gd name="connsiteY12" fmla="*/ 0 h 3678965"/>
              <a:gd name="connsiteX13" fmla="*/ 7169916 w 11129772"/>
              <a:gd name="connsiteY13" fmla="*/ 0 h 3678965"/>
              <a:gd name="connsiteX14" fmla="*/ 7421801 w 11129772"/>
              <a:gd name="connsiteY14" fmla="*/ 0 h 3678965"/>
              <a:gd name="connsiteX15" fmla="*/ 7673685 w 11129772"/>
              <a:gd name="connsiteY15" fmla="*/ 0 h 3678965"/>
              <a:gd name="connsiteX16" fmla="*/ 7925569 w 11129772"/>
              <a:gd name="connsiteY16" fmla="*/ 0 h 3678965"/>
              <a:gd name="connsiteX17" fmla="*/ 8288751 w 11129772"/>
              <a:gd name="connsiteY17" fmla="*/ 0 h 3678965"/>
              <a:gd name="connsiteX18" fmla="*/ 8874529 w 11129772"/>
              <a:gd name="connsiteY18" fmla="*/ 0 h 3678965"/>
              <a:gd name="connsiteX19" fmla="*/ 9460306 w 11129772"/>
              <a:gd name="connsiteY19" fmla="*/ 0 h 3678965"/>
              <a:gd name="connsiteX20" fmla="*/ 9823488 w 11129772"/>
              <a:gd name="connsiteY20" fmla="*/ 0 h 3678965"/>
              <a:gd name="connsiteX21" fmla="*/ 10186670 w 11129772"/>
              <a:gd name="connsiteY21" fmla="*/ 0 h 3678965"/>
              <a:gd name="connsiteX22" fmla="*/ 11129772 w 11129772"/>
              <a:gd name="connsiteY22" fmla="*/ 0 h 3678965"/>
              <a:gd name="connsiteX23" fmla="*/ 11129772 w 11129772"/>
              <a:gd name="connsiteY23" fmla="*/ 488777 h 3678965"/>
              <a:gd name="connsiteX24" fmla="*/ 11129772 w 11129772"/>
              <a:gd name="connsiteY24" fmla="*/ 1014343 h 3678965"/>
              <a:gd name="connsiteX25" fmla="*/ 11129772 w 11129772"/>
              <a:gd name="connsiteY25" fmla="*/ 1429541 h 3678965"/>
              <a:gd name="connsiteX26" fmla="*/ 11129772 w 11129772"/>
              <a:gd name="connsiteY26" fmla="*/ 1918317 h 3678965"/>
              <a:gd name="connsiteX27" fmla="*/ 11129772 w 11129772"/>
              <a:gd name="connsiteY27" fmla="*/ 2407094 h 3678965"/>
              <a:gd name="connsiteX28" fmla="*/ 11129772 w 11129772"/>
              <a:gd name="connsiteY28" fmla="*/ 2969450 h 3678965"/>
              <a:gd name="connsiteX29" fmla="*/ 11129772 w 11129772"/>
              <a:gd name="connsiteY29" fmla="*/ 3678965 h 3678965"/>
              <a:gd name="connsiteX30" fmla="*/ 10877888 w 11129772"/>
              <a:gd name="connsiteY30" fmla="*/ 3678965 h 3678965"/>
              <a:gd name="connsiteX31" fmla="*/ 10626003 w 11129772"/>
              <a:gd name="connsiteY31" fmla="*/ 3678965 h 3678965"/>
              <a:gd name="connsiteX32" fmla="*/ 10374119 w 11129772"/>
              <a:gd name="connsiteY32" fmla="*/ 3678965 h 3678965"/>
              <a:gd name="connsiteX33" fmla="*/ 9565746 w 11129772"/>
              <a:gd name="connsiteY33" fmla="*/ 3678965 h 3678965"/>
              <a:gd name="connsiteX34" fmla="*/ 8757373 w 11129772"/>
              <a:gd name="connsiteY34" fmla="*/ 3678965 h 3678965"/>
              <a:gd name="connsiteX35" fmla="*/ 8394191 w 11129772"/>
              <a:gd name="connsiteY35" fmla="*/ 3678965 h 3678965"/>
              <a:gd name="connsiteX36" fmla="*/ 7697116 w 11129772"/>
              <a:gd name="connsiteY36" fmla="*/ 3678965 h 3678965"/>
              <a:gd name="connsiteX37" fmla="*/ 7333934 w 11129772"/>
              <a:gd name="connsiteY37" fmla="*/ 3678965 h 3678965"/>
              <a:gd name="connsiteX38" fmla="*/ 6859454 w 11129772"/>
              <a:gd name="connsiteY38" fmla="*/ 3678965 h 3678965"/>
              <a:gd name="connsiteX39" fmla="*/ 6273677 w 11129772"/>
              <a:gd name="connsiteY39" fmla="*/ 3678965 h 3678965"/>
              <a:gd name="connsiteX40" fmla="*/ 5687899 w 11129772"/>
              <a:gd name="connsiteY40" fmla="*/ 3678965 h 3678965"/>
              <a:gd name="connsiteX41" fmla="*/ 5213420 w 11129772"/>
              <a:gd name="connsiteY41" fmla="*/ 3678965 h 3678965"/>
              <a:gd name="connsiteX42" fmla="*/ 4627642 w 11129772"/>
              <a:gd name="connsiteY42" fmla="*/ 3678965 h 3678965"/>
              <a:gd name="connsiteX43" fmla="*/ 4264460 w 11129772"/>
              <a:gd name="connsiteY43" fmla="*/ 3678965 h 3678965"/>
              <a:gd name="connsiteX44" fmla="*/ 3456087 w 11129772"/>
              <a:gd name="connsiteY44" fmla="*/ 3678965 h 3678965"/>
              <a:gd name="connsiteX45" fmla="*/ 2981607 w 11129772"/>
              <a:gd name="connsiteY45" fmla="*/ 3678965 h 3678965"/>
              <a:gd name="connsiteX46" fmla="*/ 2173234 w 11129772"/>
              <a:gd name="connsiteY46" fmla="*/ 3678965 h 3678965"/>
              <a:gd name="connsiteX47" fmla="*/ 1698755 w 11129772"/>
              <a:gd name="connsiteY47" fmla="*/ 3678965 h 3678965"/>
              <a:gd name="connsiteX48" fmla="*/ 1112977 w 11129772"/>
              <a:gd name="connsiteY48" fmla="*/ 3678965 h 3678965"/>
              <a:gd name="connsiteX49" fmla="*/ 861093 w 11129772"/>
              <a:gd name="connsiteY49" fmla="*/ 3678965 h 3678965"/>
              <a:gd name="connsiteX50" fmla="*/ 0 w 11129772"/>
              <a:gd name="connsiteY50" fmla="*/ 3678965 h 3678965"/>
              <a:gd name="connsiteX51" fmla="*/ 0 w 11129772"/>
              <a:gd name="connsiteY51" fmla="*/ 3153399 h 3678965"/>
              <a:gd name="connsiteX52" fmla="*/ 0 w 11129772"/>
              <a:gd name="connsiteY52" fmla="*/ 2664622 h 3678965"/>
              <a:gd name="connsiteX53" fmla="*/ 0 w 11129772"/>
              <a:gd name="connsiteY53" fmla="*/ 2212635 h 3678965"/>
              <a:gd name="connsiteX54" fmla="*/ 0 w 11129772"/>
              <a:gd name="connsiteY54" fmla="*/ 1650279 h 3678965"/>
              <a:gd name="connsiteX55" fmla="*/ 0 w 11129772"/>
              <a:gd name="connsiteY55" fmla="*/ 1235081 h 3678965"/>
              <a:gd name="connsiteX56" fmla="*/ 0 w 11129772"/>
              <a:gd name="connsiteY56" fmla="*/ 746304 h 3678965"/>
              <a:gd name="connsiteX57" fmla="*/ 0 w 11129772"/>
              <a:gd name="connsiteY57" fmla="*/ 0 h 36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129772" h="3678965" extrusionOk="0">
                <a:moveTo>
                  <a:pt x="0" y="0"/>
                </a:moveTo>
                <a:cubicBezTo>
                  <a:pt x="229622" y="-26639"/>
                  <a:pt x="427059" y="121"/>
                  <a:pt x="585777" y="0"/>
                </a:cubicBezTo>
                <a:cubicBezTo>
                  <a:pt x="744495" y="-121"/>
                  <a:pt x="777152" y="738"/>
                  <a:pt x="837662" y="0"/>
                </a:cubicBezTo>
                <a:cubicBezTo>
                  <a:pt x="898172" y="-738"/>
                  <a:pt x="1357761" y="6134"/>
                  <a:pt x="1646035" y="0"/>
                </a:cubicBezTo>
                <a:cubicBezTo>
                  <a:pt x="1934309" y="-6134"/>
                  <a:pt x="2241383" y="56156"/>
                  <a:pt x="2454408" y="0"/>
                </a:cubicBezTo>
                <a:cubicBezTo>
                  <a:pt x="2667433" y="-56156"/>
                  <a:pt x="2868658" y="58660"/>
                  <a:pt x="3262781" y="0"/>
                </a:cubicBezTo>
                <a:cubicBezTo>
                  <a:pt x="3656904" y="-58660"/>
                  <a:pt x="3520406" y="18724"/>
                  <a:pt x="3625963" y="0"/>
                </a:cubicBezTo>
                <a:cubicBezTo>
                  <a:pt x="3731520" y="-18724"/>
                  <a:pt x="3892562" y="37031"/>
                  <a:pt x="4100442" y="0"/>
                </a:cubicBezTo>
                <a:cubicBezTo>
                  <a:pt x="4308322" y="-37031"/>
                  <a:pt x="4599080" y="69148"/>
                  <a:pt x="4908815" y="0"/>
                </a:cubicBezTo>
                <a:cubicBezTo>
                  <a:pt x="5218550" y="-69148"/>
                  <a:pt x="5090921" y="3301"/>
                  <a:pt x="5160700" y="0"/>
                </a:cubicBezTo>
                <a:cubicBezTo>
                  <a:pt x="5230480" y="-3301"/>
                  <a:pt x="5444440" y="16356"/>
                  <a:pt x="5523882" y="0"/>
                </a:cubicBezTo>
                <a:cubicBezTo>
                  <a:pt x="5603324" y="-16356"/>
                  <a:pt x="5961977" y="13837"/>
                  <a:pt x="6332254" y="0"/>
                </a:cubicBezTo>
                <a:cubicBezTo>
                  <a:pt x="6702531" y="-13837"/>
                  <a:pt x="6491508" y="14546"/>
                  <a:pt x="6584139" y="0"/>
                </a:cubicBezTo>
                <a:cubicBezTo>
                  <a:pt x="6676771" y="-14546"/>
                  <a:pt x="6878107" y="14628"/>
                  <a:pt x="7169916" y="0"/>
                </a:cubicBezTo>
                <a:cubicBezTo>
                  <a:pt x="7461725" y="-14628"/>
                  <a:pt x="7342816" y="14950"/>
                  <a:pt x="7421801" y="0"/>
                </a:cubicBezTo>
                <a:cubicBezTo>
                  <a:pt x="7500786" y="-14950"/>
                  <a:pt x="7610288" y="9288"/>
                  <a:pt x="7673685" y="0"/>
                </a:cubicBezTo>
                <a:cubicBezTo>
                  <a:pt x="7737082" y="-9288"/>
                  <a:pt x="7830328" y="5703"/>
                  <a:pt x="7925569" y="0"/>
                </a:cubicBezTo>
                <a:cubicBezTo>
                  <a:pt x="8020810" y="-5703"/>
                  <a:pt x="8207632" y="3789"/>
                  <a:pt x="8288751" y="0"/>
                </a:cubicBezTo>
                <a:cubicBezTo>
                  <a:pt x="8369870" y="-3789"/>
                  <a:pt x="8611587" y="58971"/>
                  <a:pt x="8874529" y="0"/>
                </a:cubicBezTo>
                <a:cubicBezTo>
                  <a:pt x="9137471" y="-58971"/>
                  <a:pt x="9278571" y="17235"/>
                  <a:pt x="9460306" y="0"/>
                </a:cubicBezTo>
                <a:cubicBezTo>
                  <a:pt x="9642041" y="-17235"/>
                  <a:pt x="9683664" y="6720"/>
                  <a:pt x="9823488" y="0"/>
                </a:cubicBezTo>
                <a:cubicBezTo>
                  <a:pt x="9963312" y="-6720"/>
                  <a:pt x="10013007" y="39371"/>
                  <a:pt x="10186670" y="0"/>
                </a:cubicBezTo>
                <a:cubicBezTo>
                  <a:pt x="10360333" y="-39371"/>
                  <a:pt x="10751219" y="50166"/>
                  <a:pt x="11129772" y="0"/>
                </a:cubicBezTo>
                <a:cubicBezTo>
                  <a:pt x="11133066" y="126800"/>
                  <a:pt x="11128812" y="365147"/>
                  <a:pt x="11129772" y="488777"/>
                </a:cubicBezTo>
                <a:cubicBezTo>
                  <a:pt x="11130732" y="612407"/>
                  <a:pt x="11102610" y="802606"/>
                  <a:pt x="11129772" y="1014343"/>
                </a:cubicBezTo>
                <a:cubicBezTo>
                  <a:pt x="11156934" y="1226080"/>
                  <a:pt x="11101179" y="1325558"/>
                  <a:pt x="11129772" y="1429541"/>
                </a:cubicBezTo>
                <a:cubicBezTo>
                  <a:pt x="11158365" y="1533524"/>
                  <a:pt x="11072028" y="1734240"/>
                  <a:pt x="11129772" y="1918317"/>
                </a:cubicBezTo>
                <a:cubicBezTo>
                  <a:pt x="11187516" y="2102394"/>
                  <a:pt x="11119210" y="2278750"/>
                  <a:pt x="11129772" y="2407094"/>
                </a:cubicBezTo>
                <a:cubicBezTo>
                  <a:pt x="11140334" y="2535438"/>
                  <a:pt x="11082810" y="2756991"/>
                  <a:pt x="11129772" y="2969450"/>
                </a:cubicBezTo>
                <a:cubicBezTo>
                  <a:pt x="11176734" y="3181909"/>
                  <a:pt x="11071377" y="3410745"/>
                  <a:pt x="11129772" y="3678965"/>
                </a:cubicBezTo>
                <a:cubicBezTo>
                  <a:pt x="11046628" y="3689943"/>
                  <a:pt x="10950911" y="3653612"/>
                  <a:pt x="10877888" y="3678965"/>
                </a:cubicBezTo>
                <a:cubicBezTo>
                  <a:pt x="10804865" y="3704318"/>
                  <a:pt x="10697883" y="3659503"/>
                  <a:pt x="10626003" y="3678965"/>
                </a:cubicBezTo>
                <a:cubicBezTo>
                  <a:pt x="10554124" y="3698427"/>
                  <a:pt x="10458987" y="3663311"/>
                  <a:pt x="10374119" y="3678965"/>
                </a:cubicBezTo>
                <a:cubicBezTo>
                  <a:pt x="10289251" y="3694619"/>
                  <a:pt x="9732555" y="3657172"/>
                  <a:pt x="9565746" y="3678965"/>
                </a:cubicBezTo>
                <a:cubicBezTo>
                  <a:pt x="9398937" y="3700758"/>
                  <a:pt x="8931391" y="3662615"/>
                  <a:pt x="8757373" y="3678965"/>
                </a:cubicBezTo>
                <a:cubicBezTo>
                  <a:pt x="8583355" y="3695315"/>
                  <a:pt x="8550106" y="3652427"/>
                  <a:pt x="8394191" y="3678965"/>
                </a:cubicBezTo>
                <a:cubicBezTo>
                  <a:pt x="8238276" y="3705503"/>
                  <a:pt x="8035611" y="3626979"/>
                  <a:pt x="7697116" y="3678965"/>
                </a:cubicBezTo>
                <a:cubicBezTo>
                  <a:pt x="7358621" y="3730951"/>
                  <a:pt x="7509978" y="3653465"/>
                  <a:pt x="7333934" y="3678965"/>
                </a:cubicBezTo>
                <a:cubicBezTo>
                  <a:pt x="7157890" y="3704465"/>
                  <a:pt x="7074901" y="3673462"/>
                  <a:pt x="6859454" y="3678965"/>
                </a:cubicBezTo>
                <a:cubicBezTo>
                  <a:pt x="6644007" y="3684468"/>
                  <a:pt x="6419831" y="3630164"/>
                  <a:pt x="6273677" y="3678965"/>
                </a:cubicBezTo>
                <a:cubicBezTo>
                  <a:pt x="6127523" y="3727766"/>
                  <a:pt x="5840188" y="3615680"/>
                  <a:pt x="5687899" y="3678965"/>
                </a:cubicBezTo>
                <a:cubicBezTo>
                  <a:pt x="5535610" y="3742250"/>
                  <a:pt x="5315499" y="3668241"/>
                  <a:pt x="5213420" y="3678965"/>
                </a:cubicBezTo>
                <a:cubicBezTo>
                  <a:pt x="5111341" y="3689689"/>
                  <a:pt x="4862895" y="3613328"/>
                  <a:pt x="4627642" y="3678965"/>
                </a:cubicBezTo>
                <a:cubicBezTo>
                  <a:pt x="4392389" y="3744602"/>
                  <a:pt x="4367429" y="3675352"/>
                  <a:pt x="4264460" y="3678965"/>
                </a:cubicBezTo>
                <a:cubicBezTo>
                  <a:pt x="4161491" y="3682578"/>
                  <a:pt x="3787349" y="3664814"/>
                  <a:pt x="3456087" y="3678965"/>
                </a:cubicBezTo>
                <a:cubicBezTo>
                  <a:pt x="3124825" y="3693116"/>
                  <a:pt x="3211548" y="3658667"/>
                  <a:pt x="2981607" y="3678965"/>
                </a:cubicBezTo>
                <a:cubicBezTo>
                  <a:pt x="2751666" y="3699263"/>
                  <a:pt x="2488690" y="3608260"/>
                  <a:pt x="2173234" y="3678965"/>
                </a:cubicBezTo>
                <a:cubicBezTo>
                  <a:pt x="1857778" y="3749670"/>
                  <a:pt x="1816988" y="3657536"/>
                  <a:pt x="1698755" y="3678965"/>
                </a:cubicBezTo>
                <a:cubicBezTo>
                  <a:pt x="1580522" y="3700394"/>
                  <a:pt x="1302795" y="3677661"/>
                  <a:pt x="1112977" y="3678965"/>
                </a:cubicBezTo>
                <a:cubicBezTo>
                  <a:pt x="923159" y="3680269"/>
                  <a:pt x="953773" y="3658060"/>
                  <a:pt x="861093" y="3678965"/>
                </a:cubicBezTo>
                <a:cubicBezTo>
                  <a:pt x="768413" y="3699870"/>
                  <a:pt x="352333" y="3634464"/>
                  <a:pt x="0" y="3678965"/>
                </a:cubicBezTo>
                <a:cubicBezTo>
                  <a:pt x="-18092" y="3560108"/>
                  <a:pt x="5060" y="3296985"/>
                  <a:pt x="0" y="3153399"/>
                </a:cubicBezTo>
                <a:cubicBezTo>
                  <a:pt x="-5060" y="3009813"/>
                  <a:pt x="10632" y="2883959"/>
                  <a:pt x="0" y="2664622"/>
                </a:cubicBezTo>
                <a:cubicBezTo>
                  <a:pt x="-10632" y="2445285"/>
                  <a:pt x="3074" y="2395504"/>
                  <a:pt x="0" y="2212635"/>
                </a:cubicBezTo>
                <a:cubicBezTo>
                  <a:pt x="-3074" y="2029766"/>
                  <a:pt x="8825" y="1913627"/>
                  <a:pt x="0" y="1650279"/>
                </a:cubicBezTo>
                <a:cubicBezTo>
                  <a:pt x="-8825" y="1386931"/>
                  <a:pt x="30651" y="1374472"/>
                  <a:pt x="0" y="1235081"/>
                </a:cubicBezTo>
                <a:cubicBezTo>
                  <a:pt x="-30651" y="1095690"/>
                  <a:pt x="2753" y="936153"/>
                  <a:pt x="0" y="746304"/>
                </a:cubicBezTo>
                <a:cubicBezTo>
                  <a:pt x="-2753" y="556455"/>
                  <a:pt x="54667" y="290840"/>
                  <a:pt x="0" y="0"/>
                </a:cubicBezTo>
                <a:close/>
              </a:path>
            </a:pathLst>
          </a:custGeom>
          <a:noFill/>
          <a:ln w="38100">
            <a:solidFill>
              <a:srgbClr val="00B050"/>
            </a:solidFill>
            <a:prstDash val="dash"/>
            <a:extLst>
              <a:ext uri="{C807C97D-BFC1-408E-A445-0C87EB9F89A2}">
                <ask:lineSketchStyleProps xmlns:ask="http://schemas.microsoft.com/office/drawing/2018/sketchyshapes" sd="19999097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6" name="Ristkülik 45">
            <a:extLst>
              <a:ext uri="{FF2B5EF4-FFF2-40B4-BE49-F238E27FC236}">
                <a16:creationId xmlns:a16="http://schemas.microsoft.com/office/drawing/2014/main" id="{B8190043-FCF9-4CE9-9493-93ACC3C2B120}"/>
              </a:ext>
            </a:extLst>
          </p:cNvPr>
          <p:cNvSpPr/>
          <p:nvPr/>
        </p:nvSpPr>
        <p:spPr>
          <a:xfrm>
            <a:off x="887171" y="631318"/>
            <a:ext cx="11282172" cy="714022"/>
          </a:xfrm>
          <a:custGeom>
            <a:avLst/>
            <a:gdLst>
              <a:gd name="connsiteX0" fmla="*/ 0 w 11282172"/>
              <a:gd name="connsiteY0" fmla="*/ 0 h 714022"/>
              <a:gd name="connsiteX1" fmla="*/ 593799 w 11282172"/>
              <a:gd name="connsiteY1" fmla="*/ 0 h 714022"/>
              <a:gd name="connsiteX2" fmla="*/ 849132 w 11282172"/>
              <a:gd name="connsiteY2" fmla="*/ 0 h 714022"/>
              <a:gd name="connsiteX3" fmla="*/ 1668574 w 11282172"/>
              <a:gd name="connsiteY3" fmla="*/ 0 h 714022"/>
              <a:gd name="connsiteX4" fmla="*/ 2488016 w 11282172"/>
              <a:gd name="connsiteY4" fmla="*/ 0 h 714022"/>
              <a:gd name="connsiteX5" fmla="*/ 3307458 w 11282172"/>
              <a:gd name="connsiteY5" fmla="*/ 0 h 714022"/>
              <a:gd name="connsiteX6" fmla="*/ 3675613 w 11282172"/>
              <a:gd name="connsiteY6" fmla="*/ 0 h 714022"/>
              <a:gd name="connsiteX7" fmla="*/ 4156590 w 11282172"/>
              <a:gd name="connsiteY7" fmla="*/ 0 h 714022"/>
              <a:gd name="connsiteX8" fmla="*/ 4976032 w 11282172"/>
              <a:gd name="connsiteY8" fmla="*/ 0 h 714022"/>
              <a:gd name="connsiteX9" fmla="*/ 5231365 w 11282172"/>
              <a:gd name="connsiteY9" fmla="*/ 0 h 714022"/>
              <a:gd name="connsiteX10" fmla="*/ 5599520 w 11282172"/>
              <a:gd name="connsiteY10" fmla="*/ 0 h 714022"/>
              <a:gd name="connsiteX11" fmla="*/ 6418962 w 11282172"/>
              <a:gd name="connsiteY11" fmla="*/ 0 h 714022"/>
              <a:gd name="connsiteX12" fmla="*/ 6674295 w 11282172"/>
              <a:gd name="connsiteY12" fmla="*/ 0 h 714022"/>
              <a:gd name="connsiteX13" fmla="*/ 7268094 w 11282172"/>
              <a:gd name="connsiteY13" fmla="*/ 0 h 714022"/>
              <a:gd name="connsiteX14" fmla="*/ 7523427 w 11282172"/>
              <a:gd name="connsiteY14" fmla="*/ 0 h 714022"/>
              <a:gd name="connsiteX15" fmla="*/ 7778761 w 11282172"/>
              <a:gd name="connsiteY15" fmla="*/ 0 h 714022"/>
              <a:gd name="connsiteX16" fmla="*/ 8034094 w 11282172"/>
              <a:gd name="connsiteY16" fmla="*/ 0 h 714022"/>
              <a:gd name="connsiteX17" fmla="*/ 8402249 w 11282172"/>
              <a:gd name="connsiteY17" fmla="*/ 0 h 714022"/>
              <a:gd name="connsiteX18" fmla="*/ 8996048 w 11282172"/>
              <a:gd name="connsiteY18" fmla="*/ 0 h 714022"/>
              <a:gd name="connsiteX19" fmla="*/ 9589846 w 11282172"/>
              <a:gd name="connsiteY19" fmla="*/ 0 h 714022"/>
              <a:gd name="connsiteX20" fmla="*/ 9958001 w 11282172"/>
              <a:gd name="connsiteY20" fmla="*/ 0 h 714022"/>
              <a:gd name="connsiteX21" fmla="*/ 10326156 w 11282172"/>
              <a:gd name="connsiteY21" fmla="*/ 0 h 714022"/>
              <a:gd name="connsiteX22" fmla="*/ 11282172 w 11282172"/>
              <a:gd name="connsiteY22" fmla="*/ 0 h 714022"/>
              <a:gd name="connsiteX23" fmla="*/ 11282172 w 11282172"/>
              <a:gd name="connsiteY23" fmla="*/ 349871 h 714022"/>
              <a:gd name="connsiteX24" fmla="*/ 11282172 w 11282172"/>
              <a:gd name="connsiteY24" fmla="*/ 714022 h 714022"/>
              <a:gd name="connsiteX25" fmla="*/ 11026839 w 11282172"/>
              <a:gd name="connsiteY25" fmla="*/ 714022 h 714022"/>
              <a:gd name="connsiteX26" fmla="*/ 10207397 w 11282172"/>
              <a:gd name="connsiteY26" fmla="*/ 714022 h 714022"/>
              <a:gd name="connsiteX27" fmla="*/ 9613598 w 11282172"/>
              <a:gd name="connsiteY27" fmla="*/ 714022 h 714022"/>
              <a:gd name="connsiteX28" fmla="*/ 8906978 w 11282172"/>
              <a:gd name="connsiteY28" fmla="*/ 714022 h 714022"/>
              <a:gd name="connsiteX29" fmla="*/ 8200358 w 11282172"/>
              <a:gd name="connsiteY29" fmla="*/ 714022 h 714022"/>
              <a:gd name="connsiteX30" fmla="*/ 7832203 w 11282172"/>
              <a:gd name="connsiteY30" fmla="*/ 714022 h 714022"/>
              <a:gd name="connsiteX31" fmla="*/ 7576869 w 11282172"/>
              <a:gd name="connsiteY31" fmla="*/ 714022 h 714022"/>
              <a:gd name="connsiteX32" fmla="*/ 7321536 w 11282172"/>
              <a:gd name="connsiteY32" fmla="*/ 714022 h 714022"/>
              <a:gd name="connsiteX33" fmla="*/ 6502094 w 11282172"/>
              <a:gd name="connsiteY33" fmla="*/ 714022 h 714022"/>
              <a:gd name="connsiteX34" fmla="*/ 5682652 w 11282172"/>
              <a:gd name="connsiteY34" fmla="*/ 714022 h 714022"/>
              <a:gd name="connsiteX35" fmla="*/ 5314497 w 11282172"/>
              <a:gd name="connsiteY35" fmla="*/ 714022 h 714022"/>
              <a:gd name="connsiteX36" fmla="*/ 4607877 w 11282172"/>
              <a:gd name="connsiteY36" fmla="*/ 714022 h 714022"/>
              <a:gd name="connsiteX37" fmla="*/ 4239721 w 11282172"/>
              <a:gd name="connsiteY37" fmla="*/ 714022 h 714022"/>
              <a:gd name="connsiteX38" fmla="*/ 3758745 w 11282172"/>
              <a:gd name="connsiteY38" fmla="*/ 714022 h 714022"/>
              <a:gd name="connsiteX39" fmla="*/ 3164946 w 11282172"/>
              <a:gd name="connsiteY39" fmla="*/ 714022 h 714022"/>
              <a:gd name="connsiteX40" fmla="*/ 2571148 w 11282172"/>
              <a:gd name="connsiteY40" fmla="*/ 714022 h 714022"/>
              <a:gd name="connsiteX41" fmla="*/ 2090171 w 11282172"/>
              <a:gd name="connsiteY41" fmla="*/ 714022 h 714022"/>
              <a:gd name="connsiteX42" fmla="*/ 1496372 w 11282172"/>
              <a:gd name="connsiteY42" fmla="*/ 714022 h 714022"/>
              <a:gd name="connsiteX43" fmla="*/ 1128217 w 11282172"/>
              <a:gd name="connsiteY43" fmla="*/ 714022 h 714022"/>
              <a:gd name="connsiteX44" fmla="*/ 0 w 11282172"/>
              <a:gd name="connsiteY44" fmla="*/ 714022 h 714022"/>
              <a:gd name="connsiteX45" fmla="*/ 0 w 11282172"/>
              <a:gd name="connsiteY45" fmla="*/ 364151 h 714022"/>
              <a:gd name="connsiteX46" fmla="*/ 0 w 11282172"/>
              <a:gd name="connsiteY46" fmla="*/ 0 h 7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82172" h="714022" extrusionOk="0">
                <a:moveTo>
                  <a:pt x="0" y="0"/>
                </a:moveTo>
                <a:cubicBezTo>
                  <a:pt x="141865" y="-61021"/>
                  <a:pt x="353791" y="7307"/>
                  <a:pt x="593799" y="0"/>
                </a:cubicBezTo>
                <a:cubicBezTo>
                  <a:pt x="833807" y="-7307"/>
                  <a:pt x="789234" y="12951"/>
                  <a:pt x="849132" y="0"/>
                </a:cubicBezTo>
                <a:cubicBezTo>
                  <a:pt x="909030" y="-12951"/>
                  <a:pt x="1273555" y="22314"/>
                  <a:pt x="1668574" y="0"/>
                </a:cubicBezTo>
                <a:cubicBezTo>
                  <a:pt x="2063593" y="-22314"/>
                  <a:pt x="2219253" y="78480"/>
                  <a:pt x="2488016" y="0"/>
                </a:cubicBezTo>
                <a:cubicBezTo>
                  <a:pt x="2756779" y="-78480"/>
                  <a:pt x="3029663" y="42117"/>
                  <a:pt x="3307458" y="0"/>
                </a:cubicBezTo>
                <a:cubicBezTo>
                  <a:pt x="3585253" y="-42117"/>
                  <a:pt x="3590394" y="33760"/>
                  <a:pt x="3675613" y="0"/>
                </a:cubicBezTo>
                <a:cubicBezTo>
                  <a:pt x="3760832" y="-33760"/>
                  <a:pt x="4020508" y="53500"/>
                  <a:pt x="4156590" y="0"/>
                </a:cubicBezTo>
                <a:cubicBezTo>
                  <a:pt x="4292672" y="-53500"/>
                  <a:pt x="4622877" y="22296"/>
                  <a:pt x="4976032" y="0"/>
                </a:cubicBezTo>
                <a:cubicBezTo>
                  <a:pt x="5329187" y="-22296"/>
                  <a:pt x="5146538" y="25880"/>
                  <a:pt x="5231365" y="0"/>
                </a:cubicBezTo>
                <a:cubicBezTo>
                  <a:pt x="5316192" y="-25880"/>
                  <a:pt x="5445172" y="44025"/>
                  <a:pt x="5599520" y="0"/>
                </a:cubicBezTo>
                <a:cubicBezTo>
                  <a:pt x="5753869" y="-44025"/>
                  <a:pt x="6173907" y="64433"/>
                  <a:pt x="6418962" y="0"/>
                </a:cubicBezTo>
                <a:cubicBezTo>
                  <a:pt x="6664017" y="-64433"/>
                  <a:pt x="6580858" y="13310"/>
                  <a:pt x="6674295" y="0"/>
                </a:cubicBezTo>
                <a:cubicBezTo>
                  <a:pt x="6767732" y="-13310"/>
                  <a:pt x="7049126" y="24810"/>
                  <a:pt x="7268094" y="0"/>
                </a:cubicBezTo>
                <a:cubicBezTo>
                  <a:pt x="7487062" y="-24810"/>
                  <a:pt x="7402456" y="24958"/>
                  <a:pt x="7523427" y="0"/>
                </a:cubicBezTo>
                <a:cubicBezTo>
                  <a:pt x="7644398" y="-24958"/>
                  <a:pt x="7688947" y="28615"/>
                  <a:pt x="7778761" y="0"/>
                </a:cubicBezTo>
                <a:cubicBezTo>
                  <a:pt x="7868575" y="-28615"/>
                  <a:pt x="7914684" y="5141"/>
                  <a:pt x="8034094" y="0"/>
                </a:cubicBezTo>
                <a:cubicBezTo>
                  <a:pt x="8153504" y="-5141"/>
                  <a:pt x="8231830" y="23443"/>
                  <a:pt x="8402249" y="0"/>
                </a:cubicBezTo>
                <a:cubicBezTo>
                  <a:pt x="8572669" y="-23443"/>
                  <a:pt x="8853091" y="53014"/>
                  <a:pt x="8996048" y="0"/>
                </a:cubicBezTo>
                <a:cubicBezTo>
                  <a:pt x="9139005" y="-53014"/>
                  <a:pt x="9429435" y="32575"/>
                  <a:pt x="9589846" y="0"/>
                </a:cubicBezTo>
                <a:cubicBezTo>
                  <a:pt x="9750257" y="-32575"/>
                  <a:pt x="9777589" y="26596"/>
                  <a:pt x="9958001" y="0"/>
                </a:cubicBezTo>
                <a:cubicBezTo>
                  <a:pt x="10138414" y="-26596"/>
                  <a:pt x="10171322" y="28132"/>
                  <a:pt x="10326156" y="0"/>
                </a:cubicBezTo>
                <a:cubicBezTo>
                  <a:pt x="10480991" y="-28132"/>
                  <a:pt x="10917330" y="1222"/>
                  <a:pt x="11282172" y="0"/>
                </a:cubicBezTo>
                <a:cubicBezTo>
                  <a:pt x="11298664" y="138781"/>
                  <a:pt x="11279526" y="279295"/>
                  <a:pt x="11282172" y="349871"/>
                </a:cubicBezTo>
                <a:cubicBezTo>
                  <a:pt x="11284818" y="420447"/>
                  <a:pt x="11270533" y="598469"/>
                  <a:pt x="11282172" y="714022"/>
                </a:cubicBezTo>
                <a:cubicBezTo>
                  <a:pt x="11221871" y="718647"/>
                  <a:pt x="11092331" y="700344"/>
                  <a:pt x="11026839" y="714022"/>
                </a:cubicBezTo>
                <a:cubicBezTo>
                  <a:pt x="10961347" y="727700"/>
                  <a:pt x="10522953" y="677543"/>
                  <a:pt x="10207397" y="714022"/>
                </a:cubicBezTo>
                <a:cubicBezTo>
                  <a:pt x="9891841" y="750501"/>
                  <a:pt x="9900245" y="654372"/>
                  <a:pt x="9613598" y="714022"/>
                </a:cubicBezTo>
                <a:cubicBezTo>
                  <a:pt x="9326951" y="773672"/>
                  <a:pt x="9245917" y="689502"/>
                  <a:pt x="8906978" y="714022"/>
                </a:cubicBezTo>
                <a:cubicBezTo>
                  <a:pt x="8568039" y="738542"/>
                  <a:pt x="8434536" y="702790"/>
                  <a:pt x="8200358" y="714022"/>
                </a:cubicBezTo>
                <a:cubicBezTo>
                  <a:pt x="7966180" y="725254"/>
                  <a:pt x="7977503" y="686476"/>
                  <a:pt x="7832203" y="714022"/>
                </a:cubicBezTo>
                <a:cubicBezTo>
                  <a:pt x="7686903" y="741568"/>
                  <a:pt x="7653362" y="695707"/>
                  <a:pt x="7576869" y="714022"/>
                </a:cubicBezTo>
                <a:cubicBezTo>
                  <a:pt x="7500376" y="732337"/>
                  <a:pt x="7447367" y="703135"/>
                  <a:pt x="7321536" y="714022"/>
                </a:cubicBezTo>
                <a:cubicBezTo>
                  <a:pt x="7195705" y="724909"/>
                  <a:pt x="6773089" y="704488"/>
                  <a:pt x="6502094" y="714022"/>
                </a:cubicBezTo>
                <a:cubicBezTo>
                  <a:pt x="6231099" y="723556"/>
                  <a:pt x="5863335" y="689914"/>
                  <a:pt x="5682652" y="714022"/>
                </a:cubicBezTo>
                <a:cubicBezTo>
                  <a:pt x="5501969" y="738130"/>
                  <a:pt x="5488247" y="699999"/>
                  <a:pt x="5314497" y="714022"/>
                </a:cubicBezTo>
                <a:cubicBezTo>
                  <a:pt x="5140747" y="728045"/>
                  <a:pt x="4861862" y="646960"/>
                  <a:pt x="4607877" y="714022"/>
                </a:cubicBezTo>
                <a:cubicBezTo>
                  <a:pt x="4353892" y="781084"/>
                  <a:pt x="4343947" y="678549"/>
                  <a:pt x="4239721" y="714022"/>
                </a:cubicBezTo>
                <a:cubicBezTo>
                  <a:pt x="4135495" y="749495"/>
                  <a:pt x="3989140" y="700806"/>
                  <a:pt x="3758745" y="714022"/>
                </a:cubicBezTo>
                <a:cubicBezTo>
                  <a:pt x="3528350" y="727238"/>
                  <a:pt x="3381976" y="673176"/>
                  <a:pt x="3164946" y="714022"/>
                </a:cubicBezTo>
                <a:cubicBezTo>
                  <a:pt x="2947916" y="754868"/>
                  <a:pt x="2855110" y="677729"/>
                  <a:pt x="2571148" y="714022"/>
                </a:cubicBezTo>
                <a:cubicBezTo>
                  <a:pt x="2287186" y="750315"/>
                  <a:pt x="2227067" y="663799"/>
                  <a:pt x="2090171" y="714022"/>
                </a:cubicBezTo>
                <a:cubicBezTo>
                  <a:pt x="1953275" y="764245"/>
                  <a:pt x="1624677" y="700083"/>
                  <a:pt x="1496372" y="714022"/>
                </a:cubicBezTo>
                <a:cubicBezTo>
                  <a:pt x="1368067" y="727961"/>
                  <a:pt x="1295245" y="712412"/>
                  <a:pt x="1128217" y="714022"/>
                </a:cubicBezTo>
                <a:cubicBezTo>
                  <a:pt x="961190" y="715632"/>
                  <a:pt x="273243" y="685798"/>
                  <a:pt x="0" y="714022"/>
                </a:cubicBezTo>
                <a:cubicBezTo>
                  <a:pt x="-11973" y="598680"/>
                  <a:pt x="32858" y="450449"/>
                  <a:pt x="0" y="364151"/>
                </a:cubicBezTo>
                <a:cubicBezTo>
                  <a:pt x="-32858" y="277853"/>
                  <a:pt x="2835" y="161785"/>
                  <a:pt x="0" y="0"/>
                </a:cubicBezTo>
                <a:close/>
              </a:path>
            </a:pathLst>
          </a:custGeom>
          <a:noFill/>
          <a:ln w="38100">
            <a:solidFill>
              <a:srgbClr val="FF0000"/>
            </a:solidFill>
            <a:prstDash val="dash"/>
            <a:extLst>
              <a:ext uri="{C807C97D-BFC1-408E-A445-0C87EB9F89A2}">
                <ask:lineSketchStyleProps xmlns:ask="http://schemas.microsoft.com/office/drawing/2018/sketchyshapes" sd="19999097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Ristkülik 2">
            <a:extLst>
              <a:ext uri="{FF2B5EF4-FFF2-40B4-BE49-F238E27FC236}">
                <a16:creationId xmlns:a16="http://schemas.microsoft.com/office/drawing/2014/main" id="{7C56CFDB-63A4-8A18-9303-94B1F240B80F}"/>
              </a:ext>
            </a:extLst>
          </p:cNvPr>
          <p:cNvSpPr/>
          <p:nvPr/>
        </p:nvSpPr>
        <p:spPr>
          <a:xfrm>
            <a:off x="984707" y="5931074"/>
            <a:ext cx="11129772" cy="772269"/>
          </a:xfrm>
          <a:custGeom>
            <a:avLst/>
            <a:gdLst>
              <a:gd name="connsiteX0" fmla="*/ 0 w 11129772"/>
              <a:gd name="connsiteY0" fmla="*/ 0 h 772269"/>
              <a:gd name="connsiteX1" fmla="*/ 585777 w 11129772"/>
              <a:gd name="connsiteY1" fmla="*/ 0 h 772269"/>
              <a:gd name="connsiteX2" fmla="*/ 837662 w 11129772"/>
              <a:gd name="connsiteY2" fmla="*/ 0 h 772269"/>
              <a:gd name="connsiteX3" fmla="*/ 1646035 w 11129772"/>
              <a:gd name="connsiteY3" fmla="*/ 0 h 772269"/>
              <a:gd name="connsiteX4" fmla="*/ 2454408 w 11129772"/>
              <a:gd name="connsiteY4" fmla="*/ 0 h 772269"/>
              <a:gd name="connsiteX5" fmla="*/ 3262781 w 11129772"/>
              <a:gd name="connsiteY5" fmla="*/ 0 h 772269"/>
              <a:gd name="connsiteX6" fmla="*/ 3625963 w 11129772"/>
              <a:gd name="connsiteY6" fmla="*/ 0 h 772269"/>
              <a:gd name="connsiteX7" fmla="*/ 4100442 w 11129772"/>
              <a:gd name="connsiteY7" fmla="*/ 0 h 772269"/>
              <a:gd name="connsiteX8" fmla="*/ 4908815 w 11129772"/>
              <a:gd name="connsiteY8" fmla="*/ 0 h 772269"/>
              <a:gd name="connsiteX9" fmla="*/ 5160700 w 11129772"/>
              <a:gd name="connsiteY9" fmla="*/ 0 h 772269"/>
              <a:gd name="connsiteX10" fmla="*/ 5523882 w 11129772"/>
              <a:gd name="connsiteY10" fmla="*/ 0 h 772269"/>
              <a:gd name="connsiteX11" fmla="*/ 6332254 w 11129772"/>
              <a:gd name="connsiteY11" fmla="*/ 0 h 772269"/>
              <a:gd name="connsiteX12" fmla="*/ 6584139 w 11129772"/>
              <a:gd name="connsiteY12" fmla="*/ 0 h 772269"/>
              <a:gd name="connsiteX13" fmla="*/ 7169916 w 11129772"/>
              <a:gd name="connsiteY13" fmla="*/ 0 h 772269"/>
              <a:gd name="connsiteX14" fmla="*/ 7421801 w 11129772"/>
              <a:gd name="connsiteY14" fmla="*/ 0 h 772269"/>
              <a:gd name="connsiteX15" fmla="*/ 7673685 w 11129772"/>
              <a:gd name="connsiteY15" fmla="*/ 0 h 772269"/>
              <a:gd name="connsiteX16" fmla="*/ 7925569 w 11129772"/>
              <a:gd name="connsiteY16" fmla="*/ 0 h 772269"/>
              <a:gd name="connsiteX17" fmla="*/ 8288751 w 11129772"/>
              <a:gd name="connsiteY17" fmla="*/ 0 h 772269"/>
              <a:gd name="connsiteX18" fmla="*/ 8874529 w 11129772"/>
              <a:gd name="connsiteY18" fmla="*/ 0 h 772269"/>
              <a:gd name="connsiteX19" fmla="*/ 9460306 w 11129772"/>
              <a:gd name="connsiteY19" fmla="*/ 0 h 772269"/>
              <a:gd name="connsiteX20" fmla="*/ 9823488 w 11129772"/>
              <a:gd name="connsiteY20" fmla="*/ 0 h 772269"/>
              <a:gd name="connsiteX21" fmla="*/ 10186670 w 11129772"/>
              <a:gd name="connsiteY21" fmla="*/ 0 h 772269"/>
              <a:gd name="connsiteX22" fmla="*/ 11129772 w 11129772"/>
              <a:gd name="connsiteY22" fmla="*/ 0 h 772269"/>
              <a:gd name="connsiteX23" fmla="*/ 11129772 w 11129772"/>
              <a:gd name="connsiteY23" fmla="*/ 378412 h 772269"/>
              <a:gd name="connsiteX24" fmla="*/ 11129772 w 11129772"/>
              <a:gd name="connsiteY24" fmla="*/ 772269 h 772269"/>
              <a:gd name="connsiteX25" fmla="*/ 10877888 w 11129772"/>
              <a:gd name="connsiteY25" fmla="*/ 772269 h 772269"/>
              <a:gd name="connsiteX26" fmla="*/ 10069515 w 11129772"/>
              <a:gd name="connsiteY26" fmla="*/ 772269 h 772269"/>
              <a:gd name="connsiteX27" fmla="*/ 9483737 w 11129772"/>
              <a:gd name="connsiteY27" fmla="*/ 772269 h 772269"/>
              <a:gd name="connsiteX28" fmla="*/ 8786662 w 11129772"/>
              <a:gd name="connsiteY28" fmla="*/ 772269 h 772269"/>
              <a:gd name="connsiteX29" fmla="*/ 8089587 w 11129772"/>
              <a:gd name="connsiteY29" fmla="*/ 772269 h 772269"/>
              <a:gd name="connsiteX30" fmla="*/ 7726405 w 11129772"/>
              <a:gd name="connsiteY30" fmla="*/ 772269 h 772269"/>
              <a:gd name="connsiteX31" fmla="*/ 7474521 w 11129772"/>
              <a:gd name="connsiteY31" fmla="*/ 772269 h 772269"/>
              <a:gd name="connsiteX32" fmla="*/ 7222636 w 11129772"/>
              <a:gd name="connsiteY32" fmla="*/ 772269 h 772269"/>
              <a:gd name="connsiteX33" fmla="*/ 6414263 w 11129772"/>
              <a:gd name="connsiteY33" fmla="*/ 772269 h 772269"/>
              <a:gd name="connsiteX34" fmla="*/ 5605890 w 11129772"/>
              <a:gd name="connsiteY34" fmla="*/ 772269 h 772269"/>
              <a:gd name="connsiteX35" fmla="*/ 5242708 w 11129772"/>
              <a:gd name="connsiteY35" fmla="*/ 772269 h 772269"/>
              <a:gd name="connsiteX36" fmla="*/ 4545633 w 11129772"/>
              <a:gd name="connsiteY36" fmla="*/ 772269 h 772269"/>
              <a:gd name="connsiteX37" fmla="*/ 4182451 w 11129772"/>
              <a:gd name="connsiteY37" fmla="*/ 772269 h 772269"/>
              <a:gd name="connsiteX38" fmla="*/ 3707971 w 11129772"/>
              <a:gd name="connsiteY38" fmla="*/ 772269 h 772269"/>
              <a:gd name="connsiteX39" fmla="*/ 3122194 w 11129772"/>
              <a:gd name="connsiteY39" fmla="*/ 772269 h 772269"/>
              <a:gd name="connsiteX40" fmla="*/ 2536416 w 11129772"/>
              <a:gd name="connsiteY40" fmla="*/ 772269 h 772269"/>
              <a:gd name="connsiteX41" fmla="*/ 2061937 w 11129772"/>
              <a:gd name="connsiteY41" fmla="*/ 772269 h 772269"/>
              <a:gd name="connsiteX42" fmla="*/ 1476159 w 11129772"/>
              <a:gd name="connsiteY42" fmla="*/ 772269 h 772269"/>
              <a:gd name="connsiteX43" fmla="*/ 1112977 w 11129772"/>
              <a:gd name="connsiteY43" fmla="*/ 772269 h 772269"/>
              <a:gd name="connsiteX44" fmla="*/ 0 w 11129772"/>
              <a:gd name="connsiteY44" fmla="*/ 772269 h 772269"/>
              <a:gd name="connsiteX45" fmla="*/ 0 w 11129772"/>
              <a:gd name="connsiteY45" fmla="*/ 393857 h 772269"/>
              <a:gd name="connsiteX46" fmla="*/ 0 w 11129772"/>
              <a:gd name="connsiteY46" fmla="*/ 0 h 772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129772" h="772269" extrusionOk="0">
                <a:moveTo>
                  <a:pt x="0" y="0"/>
                </a:moveTo>
                <a:cubicBezTo>
                  <a:pt x="229622" y="-26639"/>
                  <a:pt x="427059" y="121"/>
                  <a:pt x="585777" y="0"/>
                </a:cubicBezTo>
                <a:cubicBezTo>
                  <a:pt x="744495" y="-121"/>
                  <a:pt x="777152" y="738"/>
                  <a:pt x="837662" y="0"/>
                </a:cubicBezTo>
                <a:cubicBezTo>
                  <a:pt x="898172" y="-738"/>
                  <a:pt x="1357761" y="6134"/>
                  <a:pt x="1646035" y="0"/>
                </a:cubicBezTo>
                <a:cubicBezTo>
                  <a:pt x="1934309" y="-6134"/>
                  <a:pt x="2241383" y="56156"/>
                  <a:pt x="2454408" y="0"/>
                </a:cubicBezTo>
                <a:cubicBezTo>
                  <a:pt x="2667433" y="-56156"/>
                  <a:pt x="2868658" y="58660"/>
                  <a:pt x="3262781" y="0"/>
                </a:cubicBezTo>
                <a:cubicBezTo>
                  <a:pt x="3656904" y="-58660"/>
                  <a:pt x="3520406" y="18724"/>
                  <a:pt x="3625963" y="0"/>
                </a:cubicBezTo>
                <a:cubicBezTo>
                  <a:pt x="3731520" y="-18724"/>
                  <a:pt x="3892562" y="37031"/>
                  <a:pt x="4100442" y="0"/>
                </a:cubicBezTo>
                <a:cubicBezTo>
                  <a:pt x="4308322" y="-37031"/>
                  <a:pt x="4599080" y="69148"/>
                  <a:pt x="4908815" y="0"/>
                </a:cubicBezTo>
                <a:cubicBezTo>
                  <a:pt x="5218550" y="-69148"/>
                  <a:pt x="5090921" y="3301"/>
                  <a:pt x="5160700" y="0"/>
                </a:cubicBezTo>
                <a:cubicBezTo>
                  <a:pt x="5230480" y="-3301"/>
                  <a:pt x="5444440" y="16356"/>
                  <a:pt x="5523882" y="0"/>
                </a:cubicBezTo>
                <a:cubicBezTo>
                  <a:pt x="5603324" y="-16356"/>
                  <a:pt x="5961977" y="13837"/>
                  <a:pt x="6332254" y="0"/>
                </a:cubicBezTo>
                <a:cubicBezTo>
                  <a:pt x="6702531" y="-13837"/>
                  <a:pt x="6491508" y="14546"/>
                  <a:pt x="6584139" y="0"/>
                </a:cubicBezTo>
                <a:cubicBezTo>
                  <a:pt x="6676771" y="-14546"/>
                  <a:pt x="6878107" y="14628"/>
                  <a:pt x="7169916" y="0"/>
                </a:cubicBezTo>
                <a:cubicBezTo>
                  <a:pt x="7461725" y="-14628"/>
                  <a:pt x="7342816" y="14950"/>
                  <a:pt x="7421801" y="0"/>
                </a:cubicBezTo>
                <a:cubicBezTo>
                  <a:pt x="7500786" y="-14950"/>
                  <a:pt x="7610288" y="9288"/>
                  <a:pt x="7673685" y="0"/>
                </a:cubicBezTo>
                <a:cubicBezTo>
                  <a:pt x="7737082" y="-9288"/>
                  <a:pt x="7830328" y="5703"/>
                  <a:pt x="7925569" y="0"/>
                </a:cubicBezTo>
                <a:cubicBezTo>
                  <a:pt x="8020810" y="-5703"/>
                  <a:pt x="8207632" y="3789"/>
                  <a:pt x="8288751" y="0"/>
                </a:cubicBezTo>
                <a:cubicBezTo>
                  <a:pt x="8369870" y="-3789"/>
                  <a:pt x="8611587" y="58971"/>
                  <a:pt x="8874529" y="0"/>
                </a:cubicBezTo>
                <a:cubicBezTo>
                  <a:pt x="9137471" y="-58971"/>
                  <a:pt x="9278571" y="17235"/>
                  <a:pt x="9460306" y="0"/>
                </a:cubicBezTo>
                <a:cubicBezTo>
                  <a:pt x="9642041" y="-17235"/>
                  <a:pt x="9683664" y="6720"/>
                  <a:pt x="9823488" y="0"/>
                </a:cubicBezTo>
                <a:cubicBezTo>
                  <a:pt x="9963312" y="-6720"/>
                  <a:pt x="10013007" y="39371"/>
                  <a:pt x="10186670" y="0"/>
                </a:cubicBezTo>
                <a:cubicBezTo>
                  <a:pt x="10360333" y="-39371"/>
                  <a:pt x="10751219" y="50166"/>
                  <a:pt x="11129772" y="0"/>
                </a:cubicBezTo>
                <a:cubicBezTo>
                  <a:pt x="11145735" y="85653"/>
                  <a:pt x="11093899" y="246136"/>
                  <a:pt x="11129772" y="378412"/>
                </a:cubicBezTo>
                <a:cubicBezTo>
                  <a:pt x="11165645" y="510688"/>
                  <a:pt x="11121071" y="595613"/>
                  <a:pt x="11129772" y="772269"/>
                </a:cubicBezTo>
                <a:cubicBezTo>
                  <a:pt x="11040277" y="801667"/>
                  <a:pt x="10946270" y="771380"/>
                  <a:pt x="10877888" y="772269"/>
                </a:cubicBezTo>
                <a:cubicBezTo>
                  <a:pt x="10809506" y="773158"/>
                  <a:pt x="10436371" y="700400"/>
                  <a:pt x="10069515" y="772269"/>
                </a:cubicBezTo>
                <a:cubicBezTo>
                  <a:pt x="9702659" y="844138"/>
                  <a:pt x="9697060" y="729041"/>
                  <a:pt x="9483737" y="772269"/>
                </a:cubicBezTo>
                <a:cubicBezTo>
                  <a:pt x="9270414" y="815497"/>
                  <a:pt x="9119806" y="731902"/>
                  <a:pt x="8786662" y="772269"/>
                </a:cubicBezTo>
                <a:cubicBezTo>
                  <a:pt x="8453518" y="812636"/>
                  <a:pt x="8288394" y="741926"/>
                  <a:pt x="8089587" y="772269"/>
                </a:cubicBezTo>
                <a:cubicBezTo>
                  <a:pt x="7890781" y="802612"/>
                  <a:pt x="7816642" y="741471"/>
                  <a:pt x="7726405" y="772269"/>
                </a:cubicBezTo>
                <a:cubicBezTo>
                  <a:pt x="7636168" y="803067"/>
                  <a:pt x="7531807" y="742529"/>
                  <a:pt x="7474521" y="772269"/>
                </a:cubicBezTo>
                <a:cubicBezTo>
                  <a:pt x="7417235" y="802009"/>
                  <a:pt x="7314512" y="757327"/>
                  <a:pt x="7222636" y="772269"/>
                </a:cubicBezTo>
                <a:cubicBezTo>
                  <a:pt x="7130761" y="787211"/>
                  <a:pt x="6581072" y="750476"/>
                  <a:pt x="6414263" y="772269"/>
                </a:cubicBezTo>
                <a:cubicBezTo>
                  <a:pt x="6247454" y="794062"/>
                  <a:pt x="5779908" y="755919"/>
                  <a:pt x="5605890" y="772269"/>
                </a:cubicBezTo>
                <a:cubicBezTo>
                  <a:pt x="5431872" y="788619"/>
                  <a:pt x="5398623" y="745731"/>
                  <a:pt x="5242708" y="772269"/>
                </a:cubicBezTo>
                <a:cubicBezTo>
                  <a:pt x="5086793" y="798807"/>
                  <a:pt x="4884128" y="720283"/>
                  <a:pt x="4545633" y="772269"/>
                </a:cubicBezTo>
                <a:cubicBezTo>
                  <a:pt x="4207138" y="824255"/>
                  <a:pt x="4358495" y="746769"/>
                  <a:pt x="4182451" y="772269"/>
                </a:cubicBezTo>
                <a:cubicBezTo>
                  <a:pt x="4006407" y="797769"/>
                  <a:pt x="3923418" y="766766"/>
                  <a:pt x="3707971" y="772269"/>
                </a:cubicBezTo>
                <a:cubicBezTo>
                  <a:pt x="3492524" y="777772"/>
                  <a:pt x="3268348" y="723468"/>
                  <a:pt x="3122194" y="772269"/>
                </a:cubicBezTo>
                <a:cubicBezTo>
                  <a:pt x="2976040" y="821070"/>
                  <a:pt x="2688705" y="708984"/>
                  <a:pt x="2536416" y="772269"/>
                </a:cubicBezTo>
                <a:cubicBezTo>
                  <a:pt x="2384127" y="835554"/>
                  <a:pt x="2164016" y="761545"/>
                  <a:pt x="2061937" y="772269"/>
                </a:cubicBezTo>
                <a:cubicBezTo>
                  <a:pt x="1959858" y="782993"/>
                  <a:pt x="1711412" y="706632"/>
                  <a:pt x="1476159" y="772269"/>
                </a:cubicBezTo>
                <a:cubicBezTo>
                  <a:pt x="1240906" y="837906"/>
                  <a:pt x="1215946" y="768656"/>
                  <a:pt x="1112977" y="772269"/>
                </a:cubicBezTo>
                <a:cubicBezTo>
                  <a:pt x="1010008" y="775882"/>
                  <a:pt x="399977" y="661761"/>
                  <a:pt x="0" y="772269"/>
                </a:cubicBezTo>
                <a:cubicBezTo>
                  <a:pt x="-34116" y="648535"/>
                  <a:pt x="6876" y="568794"/>
                  <a:pt x="0" y="393857"/>
                </a:cubicBezTo>
                <a:cubicBezTo>
                  <a:pt x="-6876" y="218920"/>
                  <a:pt x="22358" y="85917"/>
                  <a:pt x="0" y="0"/>
                </a:cubicBezTo>
                <a:close/>
              </a:path>
            </a:pathLst>
          </a:custGeom>
          <a:noFill/>
          <a:ln w="38100">
            <a:solidFill>
              <a:srgbClr val="00B050"/>
            </a:solidFill>
            <a:prstDash val="dash"/>
            <a:extLst>
              <a:ext uri="{C807C97D-BFC1-408E-A445-0C87EB9F89A2}">
                <ask:lineSketchStyleProps xmlns:ask="http://schemas.microsoft.com/office/drawing/2018/sketchyshapes" sd="19999097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033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dissolv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365125"/>
            <a:ext cx="11565698" cy="712113"/>
          </a:xfrm>
        </p:spPr>
        <p:txBody>
          <a:bodyPr/>
          <a:lstStyle/>
          <a:p>
            <a:r>
              <a:rPr lang="et-EE" b="1"/>
              <a:t>Ajakava</a:t>
            </a:r>
          </a:p>
        </p:txBody>
      </p:sp>
      <p:graphicFrame>
        <p:nvGraphicFramePr>
          <p:cNvPr id="3" name="Tabel 2">
            <a:extLst>
              <a:ext uri="{FF2B5EF4-FFF2-40B4-BE49-F238E27FC236}">
                <a16:creationId xmlns:a16="http://schemas.microsoft.com/office/drawing/2014/main" id="{118D906E-B4F0-450B-B975-AA8A2DCE9804}"/>
              </a:ext>
            </a:extLst>
          </p:cNvPr>
          <p:cNvGraphicFramePr>
            <a:graphicFrameLocks noGrp="1"/>
          </p:cNvGraphicFramePr>
          <p:nvPr>
            <p:extLst>
              <p:ext uri="{D42A27DB-BD31-4B8C-83A1-F6EECF244321}">
                <p14:modId xmlns:p14="http://schemas.microsoft.com/office/powerpoint/2010/main" val="825282223"/>
              </p:ext>
            </p:extLst>
          </p:nvPr>
        </p:nvGraphicFramePr>
        <p:xfrm>
          <a:off x="313151" y="1077237"/>
          <a:ext cx="11591733" cy="5355146"/>
        </p:xfrm>
        <a:graphic>
          <a:graphicData uri="http://schemas.openxmlformats.org/drawingml/2006/table">
            <a:tbl>
              <a:tblPr firstRow="1" bandRow="1">
                <a:tableStyleId>{5940675A-B579-460E-94D1-54222C63F5DA}</a:tableStyleId>
              </a:tblPr>
              <a:tblGrid>
                <a:gridCol w="2652962">
                  <a:extLst>
                    <a:ext uri="{9D8B030D-6E8A-4147-A177-3AD203B41FA5}">
                      <a16:colId xmlns:a16="http://schemas.microsoft.com/office/drawing/2014/main" val="2858411873"/>
                    </a:ext>
                  </a:extLst>
                </a:gridCol>
                <a:gridCol w="7524466">
                  <a:extLst>
                    <a:ext uri="{9D8B030D-6E8A-4147-A177-3AD203B41FA5}">
                      <a16:colId xmlns:a16="http://schemas.microsoft.com/office/drawing/2014/main" val="2949667916"/>
                    </a:ext>
                  </a:extLst>
                </a:gridCol>
                <a:gridCol w="1414305">
                  <a:extLst>
                    <a:ext uri="{9D8B030D-6E8A-4147-A177-3AD203B41FA5}">
                      <a16:colId xmlns:a16="http://schemas.microsoft.com/office/drawing/2014/main" val="2043299204"/>
                    </a:ext>
                  </a:extLst>
                </a:gridCol>
              </a:tblGrid>
              <a:tr h="110877">
                <a:tc>
                  <a:txBody>
                    <a:bodyPr/>
                    <a:lstStyle/>
                    <a:p>
                      <a:pPr>
                        <a:lnSpc>
                          <a:spcPct val="107000"/>
                        </a:lnSpc>
                        <a:spcAft>
                          <a:spcPts val="800"/>
                        </a:spcAft>
                      </a:pPr>
                      <a:r>
                        <a:rPr lang="et-EE" sz="1400">
                          <a:effectLst/>
                        </a:rPr>
                        <a:t>Tegevuse etapp</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Tegevuse lühikirjeldus</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Aeg</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1760191488"/>
                  </a:ext>
                </a:extLst>
              </a:tr>
              <a:tr h="227506">
                <a:tc>
                  <a:txBody>
                    <a:bodyPr/>
                    <a:lstStyle/>
                    <a:p>
                      <a:pPr>
                        <a:lnSpc>
                          <a:spcPct val="107000"/>
                        </a:lnSpc>
                        <a:spcAft>
                          <a:spcPts val="800"/>
                        </a:spcAft>
                      </a:pPr>
                      <a:r>
                        <a:rPr lang="et-EE" sz="1400">
                          <a:effectLst/>
                        </a:rPr>
                        <a:t>EP ja KSH algatamine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Algatatud 25.02.2021. a Alutaguse Vallavolikogu otsusega nr 309.</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21. 2021</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3703634098"/>
                  </a:ext>
                </a:extLst>
              </a:tr>
              <a:tr h="227506">
                <a:tc>
                  <a:txBody>
                    <a:bodyPr/>
                    <a:lstStyle/>
                    <a:p>
                      <a:pPr>
                        <a:lnSpc>
                          <a:spcPct val="107000"/>
                        </a:lnSpc>
                        <a:spcAft>
                          <a:spcPts val="800"/>
                        </a:spcAft>
                      </a:pPr>
                      <a:r>
                        <a:rPr lang="et-EE" sz="1400">
                          <a:effectLst/>
                        </a:rPr>
                        <a:t>EP LS ja KSH VTK koostamine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Eriplaneeringu keskkonnamõju strateegilise hindamise väljatöötamise kavatsuse koostamine.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Aug - sept 2021</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418543813"/>
                  </a:ext>
                </a:extLst>
              </a:tr>
              <a:tr h="177082">
                <a:tc>
                  <a:txBody>
                    <a:bodyPr/>
                    <a:lstStyle/>
                    <a:p>
                      <a:pPr>
                        <a:lnSpc>
                          <a:spcPct val="107000"/>
                        </a:lnSpc>
                        <a:spcAft>
                          <a:spcPts val="800"/>
                        </a:spcAft>
                      </a:pPr>
                      <a:r>
                        <a:rPr lang="et-EE" sz="1400">
                          <a:effectLst/>
                        </a:rPr>
                        <a:t>EP LS ja KSH VTK avalikustamine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EP koostamise korraldaja korraldab kohaliku omavalitsuse eriplaneeringu LS ja KSH VTK avaliku väljapaneku. Samaaegselt küsitakse ka asjaomaste asutuste seisukohti VTK-</a:t>
                      </a:r>
                      <a:r>
                        <a:rPr lang="et-EE" sz="1400" err="1">
                          <a:effectLst/>
                        </a:rPr>
                        <a:t>le</a:t>
                      </a:r>
                      <a:r>
                        <a:rPr lang="et-EE" sz="1400">
                          <a:effectLst/>
                        </a:rPr>
                        <a:t> ja LS-</a:t>
                      </a:r>
                      <a:r>
                        <a:rPr lang="et-EE" sz="1400" err="1">
                          <a:effectLst/>
                        </a:rPr>
                        <a:t>le</a:t>
                      </a:r>
                      <a:r>
                        <a:rPr lang="et-EE" sz="1400">
                          <a:effectLst/>
                        </a:rPr>
                        <a:t>.</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18. okt - 17. dets 2021 </a:t>
                      </a:r>
                    </a:p>
                  </a:txBody>
                  <a:tcPr marL="32425" marR="32425" marT="0" marB="0"/>
                </a:tc>
                <a:extLst>
                  <a:ext uri="{0D108BD9-81ED-4DB2-BD59-A6C34878D82A}">
                    <a16:rowId xmlns:a16="http://schemas.microsoft.com/office/drawing/2014/main" val="3337351380"/>
                  </a:ext>
                </a:extLst>
              </a:tr>
              <a:tr h="188048">
                <a:tc>
                  <a:txBody>
                    <a:bodyPr/>
                    <a:lstStyle/>
                    <a:p>
                      <a:pPr>
                        <a:lnSpc>
                          <a:spcPct val="107000"/>
                        </a:lnSpc>
                        <a:spcAft>
                          <a:spcPts val="800"/>
                        </a:spcAft>
                      </a:pPr>
                      <a:r>
                        <a:rPr lang="et-EE" sz="1400">
                          <a:effectLst/>
                        </a:rPr>
                        <a:t>EP LS ja KSH VTK avalikustamine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Tutvustav avalik arutelu.</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16. nov 2021</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848486335"/>
                  </a:ext>
                </a:extLst>
              </a:tr>
              <a:tr h="110877">
                <a:tc>
                  <a:txBody>
                    <a:bodyPr/>
                    <a:lstStyle/>
                    <a:p>
                      <a:pPr>
                        <a:lnSpc>
                          <a:spcPct val="107000"/>
                        </a:lnSpc>
                        <a:spcAft>
                          <a:spcPts val="800"/>
                        </a:spcAft>
                      </a:pPr>
                      <a:r>
                        <a:rPr lang="et-EE" sz="1400">
                          <a:effectLst/>
                        </a:rPr>
                        <a:t>EP LS ja KSH VTK avalik arutelu</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Avaliku väljapaneku tulemuste avalik arutelu.</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25. jaan 2022</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3801944668"/>
                  </a:ext>
                </a:extLst>
              </a:tr>
              <a:tr h="158846">
                <a:tc>
                  <a:txBody>
                    <a:bodyPr/>
                    <a:lstStyle/>
                    <a:p>
                      <a:pPr>
                        <a:lnSpc>
                          <a:spcPct val="107000"/>
                        </a:lnSpc>
                        <a:spcAft>
                          <a:spcPts val="800"/>
                        </a:spcAft>
                      </a:pPr>
                      <a:r>
                        <a:rPr lang="et-EE" sz="1400">
                          <a:effectLst/>
                        </a:rPr>
                        <a:t>EP LS ja KSH VTK avaldamine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Peale täiendamist avalikustatakse dokumendid planeeringu koostamise korraldaja veebilehel. </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Märts 2022</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749539547"/>
                  </a:ext>
                </a:extLst>
              </a:tr>
              <a:tr h="344134">
                <a:tc>
                  <a:txBody>
                    <a:bodyPr/>
                    <a:lstStyle/>
                    <a:p>
                      <a:pPr>
                        <a:lnSpc>
                          <a:spcPct val="107000"/>
                        </a:lnSpc>
                        <a:spcAft>
                          <a:spcPts val="800"/>
                        </a:spcAft>
                      </a:pPr>
                      <a:r>
                        <a:rPr lang="et-EE" sz="1400">
                          <a:effectLst/>
                        </a:rPr>
                        <a:t>EP ja KSH koostamine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EP ja KSH asukohavaliku etapi aruande koostamine, sh koostöö ekspertidega ja organisatsioonidega. </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Jaan - aug 2022</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3411074033"/>
                  </a:ext>
                </a:extLst>
              </a:tr>
              <a:tr h="344134">
                <a:tc>
                  <a:txBody>
                    <a:bodyPr/>
                    <a:lstStyle/>
                    <a:p>
                      <a:pPr>
                        <a:lnSpc>
                          <a:spcPct val="107000"/>
                        </a:lnSpc>
                        <a:spcAft>
                          <a:spcPts val="800"/>
                        </a:spcAft>
                      </a:pPr>
                      <a:r>
                        <a:rPr lang="et-EE" sz="1400">
                          <a:effectLst/>
                        </a:rPr>
                        <a:t>EP eelvaliku otsuse ja KSH aruanne eelnõu esitamine </a:t>
                      </a:r>
                      <a:r>
                        <a:rPr lang="et-EE" sz="1400" err="1">
                          <a:effectLst/>
                        </a:rPr>
                        <a:t>kooskõlastami-seks</a:t>
                      </a:r>
                      <a:r>
                        <a:rPr lang="et-EE" sz="1400">
                          <a:effectLst/>
                        </a:rPr>
                        <a:t> ja arvamuse avaldamiseks</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Seisukohtade ja kooskõlastuste küsimine, ettepanekute koondamine, analüüsimine, täienduste tegemine.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Sept - okt 2022 </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2461828462"/>
                  </a:ext>
                </a:extLst>
              </a:tr>
              <a:tr h="227506">
                <a:tc>
                  <a:txBody>
                    <a:bodyPr/>
                    <a:lstStyle/>
                    <a:p>
                      <a:pPr>
                        <a:lnSpc>
                          <a:spcPct val="107000"/>
                        </a:lnSpc>
                        <a:spcAft>
                          <a:spcPts val="800"/>
                        </a:spcAft>
                      </a:pPr>
                      <a:r>
                        <a:rPr lang="et-EE" sz="1400">
                          <a:effectLst/>
                        </a:rPr>
                        <a:t>EP eelvaliku otsuse ja KSH aruande avalik väljapanek</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Eriplaneeringu asukoha eelvaliku otsuse vastu võtmine KOV poolt ja selle avalik väljapanek.</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Nov 2022 </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2137864406"/>
                  </a:ext>
                </a:extLst>
              </a:tr>
              <a:tr h="344134">
                <a:tc>
                  <a:txBody>
                    <a:bodyPr/>
                    <a:lstStyle/>
                    <a:p>
                      <a:pPr>
                        <a:lnSpc>
                          <a:spcPct val="107000"/>
                        </a:lnSpc>
                        <a:spcAft>
                          <a:spcPts val="800"/>
                        </a:spcAft>
                      </a:pPr>
                      <a:r>
                        <a:rPr lang="et-EE" sz="1400">
                          <a:effectLst/>
                        </a:rPr>
                        <a:t>EP eelvaliku otsuse ja KSH aruande avalik arutelu</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Avaliku väljapaneku kohane avalik arutelu KOV-de poolt määratud asukohas. </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Jaan 2023</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3125933662"/>
                  </a:ext>
                </a:extLst>
              </a:tr>
              <a:tr h="344134">
                <a:tc>
                  <a:txBody>
                    <a:bodyPr/>
                    <a:lstStyle/>
                    <a:p>
                      <a:pPr>
                        <a:lnSpc>
                          <a:spcPct val="107000"/>
                        </a:lnSpc>
                        <a:spcAft>
                          <a:spcPts val="800"/>
                        </a:spcAft>
                      </a:pPr>
                      <a:r>
                        <a:rPr lang="et-EE" sz="1400">
                          <a:effectLst/>
                        </a:rPr>
                        <a:t>Avaliku arutelu tulemuste arvestamine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Täienduste tegemine vastavalt ettepanekutele, ettepanekute ja nende arvestamiste ülevaate koostamine.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Veebr 2023</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2692881764"/>
                  </a:ext>
                </a:extLst>
              </a:tr>
              <a:tr h="1165001">
                <a:tc>
                  <a:txBody>
                    <a:bodyPr/>
                    <a:lstStyle/>
                    <a:p>
                      <a:pPr>
                        <a:lnSpc>
                          <a:spcPct val="107000"/>
                        </a:lnSpc>
                        <a:spcAft>
                          <a:spcPts val="800"/>
                        </a:spcAft>
                      </a:pPr>
                      <a:r>
                        <a:rPr lang="et-EE" sz="1400">
                          <a:effectLst/>
                        </a:rPr>
                        <a:t>Asukoha eelvaliku otsuse ja KSH asukohavaliku etapi aruande vastuvõtmine</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Asukoha eelvaliku otsuse vastuvõtmine volikogu poolt. </a:t>
                      </a:r>
                    </a:p>
                    <a:p>
                      <a:pPr>
                        <a:lnSpc>
                          <a:spcPct val="107000"/>
                        </a:lnSpc>
                        <a:spcAft>
                          <a:spcPts val="800"/>
                        </a:spcAft>
                      </a:pPr>
                      <a:r>
                        <a:rPr lang="et-EE" sz="1400">
                          <a:effectLst/>
                        </a:rPr>
                        <a:t>Asukoha eelvaliku otsuse vastuvõtmisest teavitatakse huvitatud isikuid ja asutusi 14 päeva jooksul otsuse vastuvõtmisest arvates. Teade asukoha eelvaliku otsuse vastuvõtmisest avaldatakse Ametlikes Teadaannetes ja kohaliku omavalitsuse üksuse veebilehel 14 päeva jooksul otsuse vastuvõtmisest arvates.</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tc>
                  <a:txBody>
                    <a:bodyPr/>
                    <a:lstStyle/>
                    <a:p>
                      <a:pPr>
                        <a:lnSpc>
                          <a:spcPct val="107000"/>
                        </a:lnSpc>
                        <a:spcAft>
                          <a:spcPts val="800"/>
                        </a:spcAft>
                      </a:pPr>
                      <a:r>
                        <a:rPr lang="et-EE" sz="1400">
                          <a:effectLst/>
                        </a:rPr>
                        <a:t>Veebr - märts 2023</a:t>
                      </a:r>
                      <a:endParaRPr lang="et-E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2425" marR="32425" marT="0" marB="0"/>
                </a:tc>
                <a:extLst>
                  <a:ext uri="{0D108BD9-81ED-4DB2-BD59-A6C34878D82A}">
                    <a16:rowId xmlns:a16="http://schemas.microsoft.com/office/drawing/2014/main" val="3855489047"/>
                  </a:ext>
                </a:extLst>
              </a:tr>
            </a:tbl>
          </a:graphicData>
        </a:graphic>
      </p:graphicFrame>
      <p:sp>
        <p:nvSpPr>
          <p:cNvPr id="7" name="Ristkülik 6">
            <a:extLst>
              <a:ext uri="{FF2B5EF4-FFF2-40B4-BE49-F238E27FC236}">
                <a16:creationId xmlns:a16="http://schemas.microsoft.com/office/drawing/2014/main" id="{E0894F1B-55E6-43E5-AA12-B287A988DE11}"/>
              </a:ext>
            </a:extLst>
          </p:cNvPr>
          <p:cNvSpPr/>
          <p:nvPr/>
        </p:nvSpPr>
        <p:spPr>
          <a:xfrm>
            <a:off x="222136" y="2374474"/>
            <a:ext cx="11773761" cy="263858"/>
          </a:xfrm>
          <a:custGeom>
            <a:avLst/>
            <a:gdLst>
              <a:gd name="connsiteX0" fmla="*/ 0 w 11773761"/>
              <a:gd name="connsiteY0" fmla="*/ 0 h 263858"/>
              <a:gd name="connsiteX1" fmla="*/ 588688 w 11773761"/>
              <a:gd name="connsiteY1" fmla="*/ 0 h 263858"/>
              <a:gd name="connsiteX2" fmla="*/ 824163 w 11773761"/>
              <a:gd name="connsiteY2" fmla="*/ 0 h 263858"/>
              <a:gd name="connsiteX3" fmla="*/ 1648327 w 11773761"/>
              <a:gd name="connsiteY3" fmla="*/ 0 h 263858"/>
              <a:gd name="connsiteX4" fmla="*/ 2472490 w 11773761"/>
              <a:gd name="connsiteY4" fmla="*/ 0 h 263858"/>
              <a:gd name="connsiteX5" fmla="*/ 3296653 w 11773761"/>
              <a:gd name="connsiteY5" fmla="*/ 0 h 263858"/>
              <a:gd name="connsiteX6" fmla="*/ 3649866 w 11773761"/>
              <a:gd name="connsiteY6" fmla="*/ 0 h 263858"/>
              <a:gd name="connsiteX7" fmla="*/ 4120816 w 11773761"/>
              <a:gd name="connsiteY7" fmla="*/ 0 h 263858"/>
              <a:gd name="connsiteX8" fmla="*/ 4944980 w 11773761"/>
              <a:gd name="connsiteY8" fmla="*/ 0 h 263858"/>
              <a:gd name="connsiteX9" fmla="*/ 5180455 w 11773761"/>
              <a:gd name="connsiteY9" fmla="*/ 0 h 263858"/>
              <a:gd name="connsiteX10" fmla="*/ 5533668 w 11773761"/>
              <a:gd name="connsiteY10" fmla="*/ 0 h 263858"/>
              <a:gd name="connsiteX11" fmla="*/ 6357831 w 11773761"/>
              <a:gd name="connsiteY11" fmla="*/ 0 h 263858"/>
              <a:gd name="connsiteX12" fmla="*/ 6593306 w 11773761"/>
              <a:gd name="connsiteY12" fmla="*/ 0 h 263858"/>
              <a:gd name="connsiteX13" fmla="*/ 7181994 w 11773761"/>
              <a:gd name="connsiteY13" fmla="*/ 0 h 263858"/>
              <a:gd name="connsiteX14" fmla="*/ 7417469 w 11773761"/>
              <a:gd name="connsiteY14" fmla="*/ 0 h 263858"/>
              <a:gd name="connsiteX15" fmla="*/ 7652945 w 11773761"/>
              <a:gd name="connsiteY15" fmla="*/ 0 h 263858"/>
              <a:gd name="connsiteX16" fmla="*/ 7888420 w 11773761"/>
              <a:gd name="connsiteY16" fmla="*/ 0 h 263858"/>
              <a:gd name="connsiteX17" fmla="*/ 8241633 w 11773761"/>
              <a:gd name="connsiteY17" fmla="*/ 0 h 263858"/>
              <a:gd name="connsiteX18" fmla="*/ 8830321 w 11773761"/>
              <a:gd name="connsiteY18" fmla="*/ 0 h 263858"/>
              <a:gd name="connsiteX19" fmla="*/ 9419009 w 11773761"/>
              <a:gd name="connsiteY19" fmla="*/ 0 h 263858"/>
              <a:gd name="connsiteX20" fmla="*/ 9772222 w 11773761"/>
              <a:gd name="connsiteY20" fmla="*/ 0 h 263858"/>
              <a:gd name="connsiteX21" fmla="*/ 10125434 w 11773761"/>
              <a:gd name="connsiteY21" fmla="*/ 0 h 263858"/>
              <a:gd name="connsiteX22" fmla="*/ 10596385 w 11773761"/>
              <a:gd name="connsiteY22" fmla="*/ 0 h 263858"/>
              <a:gd name="connsiteX23" fmla="*/ 11067335 w 11773761"/>
              <a:gd name="connsiteY23" fmla="*/ 0 h 263858"/>
              <a:gd name="connsiteX24" fmla="*/ 11773761 w 11773761"/>
              <a:gd name="connsiteY24" fmla="*/ 0 h 263858"/>
              <a:gd name="connsiteX25" fmla="*/ 11773761 w 11773761"/>
              <a:gd name="connsiteY25" fmla="*/ 263858 h 263858"/>
              <a:gd name="connsiteX26" fmla="*/ 11302811 w 11773761"/>
              <a:gd name="connsiteY26" fmla="*/ 263858 h 263858"/>
              <a:gd name="connsiteX27" fmla="*/ 10714123 w 11773761"/>
              <a:gd name="connsiteY27" fmla="*/ 263858 h 263858"/>
              <a:gd name="connsiteX28" fmla="*/ 10007697 w 11773761"/>
              <a:gd name="connsiteY28" fmla="*/ 263858 h 263858"/>
              <a:gd name="connsiteX29" fmla="*/ 9301271 w 11773761"/>
              <a:gd name="connsiteY29" fmla="*/ 263858 h 263858"/>
              <a:gd name="connsiteX30" fmla="*/ 8948058 w 11773761"/>
              <a:gd name="connsiteY30" fmla="*/ 263858 h 263858"/>
              <a:gd name="connsiteX31" fmla="*/ 8712583 w 11773761"/>
              <a:gd name="connsiteY31" fmla="*/ 263858 h 263858"/>
              <a:gd name="connsiteX32" fmla="*/ 8477108 w 11773761"/>
              <a:gd name="connsiteY32" fmla="*/ 263858 h 263858"/>
              <a:gd name="connsiteX33" fmla="*/ 7652945 w 11773761"/>
              <a:gd name="connsiteY33" fmla="*/ 263858 h 263858"/>
              <a:gd name="connsiteX34" fmla="*/ 6828781 w 11773761"/>
              <a:gd name="connsiteY34" fmla="*/ 263858 h 263858"/>
              <a:gd name="connsiteX35" fmla="*/ 6475569 w 11773761"/>
              <a:gd name="connsiteY35" fmla="*/ 263858 h 263858"/>
              <a:gd name="connsiteX36" fmla="*/ 5769143 w 11773761"/>
              <a:gd name="connsiteY36" fmla="*/ 263858 h 263858"/>
              <a:gd name="connsiteX37" fmla="*/ 5415930 w 11773761"/>
              <a:gd name="connsiteY37" fmla="*/ 263858 h 263858"/>
              <a:gd name="connsiteX38" fmla="*/ 4944980 w 11773761"/>
              <a:gd name="connsiteY38" fmla="*/ 263858 h 263858"/>
              <a:gd name="connsiteX39" fmla="*/ 4356292 w 11773761"/>
              <a:gd name="connsiteY39" fmla="*/ 263858 h 263858"/>
              <a:gd name="connsiteX40" fmla="*/ 3767604 w 11773761"/>
              <a:gd name="connsiteY40" fmla="*/ 263858 h 263858"/>
              <a:gd name="connsiteX41" fmla="*/ 3296653 w 11773761"/>
              <a:gd name="connsiteY41" fmla="*/ 263858 h 263858"/>
              <a:gd name="connsiteX42" fmla="*/ 2707965 w 11773761"/>
              <a:gd name="connsiteY42" fmla="*/ 263858 h 263858"/>
              <a:gd name="connsiteX43" fmla="*/ 2354752 w 11773761"/>
              <a:gd name="connsiteY43" fmla="*/ 263858 h 263858"/>
              <a:gd name="connsiteX44" fmla="*/ 1530589 w 11773761"/>
              <a:gd name="connsiteY44" fmla="*/ 263858 h 263858"/>
              <a:gd name="connsiteX45" fmla="*/ 1059638 w 11773761"/>
              <a:gd name="connsiteY45" fmla="*/ 263858 h 263858"/>
              <a:gd name="connsiteX46" fmla="*/ 0 w 11773761"/>
              <a:gd name="connsiteY46" fmla="*/ 263858 h 263858"/>
              <a:gd name="connsiteX47" fmla="*/ 0 w 11773761"/>
              <a:gd name="connsiteY47" fmla="*/ 0 h 2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73761" h="263858" extrusionOk="0">
                <a:moveTo>
                  <a:pt x="0" y="0"/>
                </a:moveTo>
                <a:cubicBezTo>
                  <a:pt x="170772" y="-70324"/>
                  <a:pt x="395043" y="36902"/>
                  <a:pt x="588688" y="0"/>
                </a:cubicBezTo>
                <a:cubicBezTo>
                  <a:pt x="782333" y="-36902"/>
                  <a:pt x="749227" y="26428"/>
                  <a:pt x="824163" y="0"/>
                </a:cubicBezTo>
                <a:cubicBezTo>
                  <a:pt x="899099" y="-26428"/>
                  <a:pt x="1427033" y="46274"/>
                  <a:pt x="1648327" y="0"/>
                </a:cubicBezTo>
                <a:cubicBezTo>
                  <a:pt x="1869621" y="-46274"/>
                  <a:pt x="2099969" y="95192"/>
                  <a:pt x="2472490" y="0"/>
                </a:cubicBezTo>
                <a:cubicBezTo>
                  <a:pt x="2845011" y="-95192"/>
                  <a:pt x="3114587" y="55070"/>
                  <a:pt x="3296653" y="0"/>
                </a:cubicBezTo>
                <a:cubicBezTo>
                  <a:pt x="3478719" y="-55070"/>
                  <a:pt x="3568014" y="1478"/>
                  <a:pt x="3649866" y="0"/>
                </a:cubicBezTo>
                <a:cubicBezTo>
                  <a:pt x="3731718" y="-1478"/>
                  <a:pt x="3941880" y="25677"/>
                  <a:pt x="4120816" y="0"/>
                </a:cubicBezTo>
                <a:cubicBezTo>
                  <a:pt x="4299752" y="-25677"/>
                  <a:pt x="4582946" y="65689"/>
                  <a:pt x="4944980" y="0"/>
                </a:cubicBezTo>
                <a:cubicBezTo>
                  <a:pt x="5307014" y="-65689"/>
                  <a:pt x="5070086" y="12454"/>
                  <a:pt x="5180455" y="0"/>
                </a:cubicBezTo>
                <a:cubicBezTo>
                  <a:pt x="5290824" y="-12454"/>
                  <a:pt x="5375168" y="30348"/>
                  <a:pt x="5533668" y="0"/>
                </a:cubicBezTo>
                <a:cubicBezTo>
                  <a:pt x="5692168" y="-30348"/>
                  <a:pt x="6064464" y="54549"/>
                  <a:pt x="6357831" y="0"/>
                </a:cubicBezTo>
                <a:cubicBezTo>
                  <a:pt x="6651198" y="-54549"/>
                  <a:pt x="6492984" y="2045"/>
                  <a:pt x="6593306" y="0"/>
                </a:cubicBezTo>
                <a:cubicBezTo>
                  <a:pt x="6693628" y="-2045"/>
                  <a:pt x="7020159" y="21411"/>
                  <a:pt x="7181994" y="0"/>
                </a:cubicBezTo>
                <a:cubicBezTo>
                  <a:pt x="7343829" y="-21411"/>
                  <a:pt x="7353216" y="4485"/>
                  <a:pt x="7417469" y="0"/>
                </a:cubicBezTo>
                <a:cubicBezTo>
                  <a:pt x="7481723" y="-4485"/>
                  <a:pt x="7580132" y="872"/>
                  <a:pt x="7652945" y="0"/>
                </a:cubicBezTo>
                <a:cubicBezTo>
                  <a:pt x="7725758" y="-872"/>
                  <a:pt x="7771837" y="22955"/>
                  <a:pt x="7888420" y="0"/>
                </a:cubicBezTo>
                <a:cubicBezTo>
                  <a:pt x="8005003" y="-22955"/>
                  <a:pt x="8093920" y="33806"/>
                  <a:pt x="8241633" y="0"/>
                </a:cubicBezTo>
                <a:cubicBezTo>
                  <a:pt x="8389346" y="-33806"/>
                  <a:pt x="8660711" y="13980"/>
                  <a:pt x="8830321" y="0"/>
                </a:cubicBezTo>
                <a:cubicBezTo>
                  <a:pt x="8999931" y="-13980"/>
                  <a:pt x="9241842" y="21478"/>
                  <a:pt x="9419009" y="0"/>
                </a:cubicBezTo>
                <a:cubicBezTo>
                  <a:pt x="9596176" y="-21478"/>
                  <a:pt x="9622205" y="26056"/>
                  <a:pt x="9772222" y="0"/>
                </a:cubicBezTo>
                <a:cubicBezTo>
                  <a:pt x="9922239" y="-26056"/>
                  <a:pt x="10012390" y="27724"/>
                  <a:pt x="10125434" y="0"/>
                </a:cubicBezTo>
                <a:cubicBezTo>
                  <a:pt x="10238478" y="-27724"/>
                  <a:pt x="10496592" y="8841"/>
                  <a:pt x="10596385" y="0"/>
                </a:cubicBezTo>
                <a:cubicBezTo>
                  <a:pt x="10696178" y="-8841"/>
                  <a:pt x="10930770" y="22519"/>
                  <a:pt x="11067335" y="0"/>
                </a:cubicBezTo>
                <a:cubicBezTo>
                  <a:pt x="11203900" y="-22519"/>
                  <a:pt x="11446060" y="17444"/>
                  <a:pt x="11773761" y="0"/>
                </a:cubicBezTo>
                <a:cubicBezTo>
                  <a:pt x="11792077" y="99075"/>
                  <a:pt x="11763487" y="183642"/>
                  <a:pt x="11773761" y="263858"/>
                </a:cubicBezTo>
                <a:cubicBezTo>
                  <a:pt x="11540278" y="307023"/>
                  <a:pt x="11424850" y="247225"/>
                  <a:pt x="11302811" y="263858"/>
                </a:cubicBezTo>
                <a:cubicBezTo>
                  <a:pt x="11180772" y="280491"/>
                  <a:pt x="10898663" y="235183"/>
                  <a:pt x="10714123" y="263858"/>
                </a:cubicBezTo>
                <a:cubicBezTo>
                  <a:pt x="10529583" y="292533"/>
                  <a:pt x="10192914" y="204304"/>
                  <a:pt x="10007697" y="263858"/>
                </a:cubicBezTo>
                <a:cubicBezTo>
                  <a:pt x="9822480" y="323412"/>
                  <a:pt x="9582782" y="186969"/>
                  <a:pt x="9301271" y="263858"/>
                </a:cubicBezTo>
                <a:cubicBezTo>
                  <a:pt x="9019760" y="340747"/>
                  <a:pt x="9115834" y="234984"/>
                  <a:pt x="8948058" y="263858"/>
                </a:cubicBezTo>
                <a:cubicBezTo>
                  <a:pt x="8780282" y="292732"/>
                  <a:pt x="8793157" y="262922"/>
                  <a:pt x="8712583" y="263858"/>
                </a:cubicBezTo>
                <a:cubicBezTo>
                  <a:pt x="8632010" y="264794"/>
                  <a:pt x="8576963" y="262081"/>
                  <a:pt x="8477108" y="263858"/>
                </a:cubicBezTo>
                <a:cubicBezTo>
                  <a:pt x="8377254" y="265635"/>
                  <a:pt x="7861297" y="169928"/>
                  <a:pt x="7652945" y="263858"/>
                </a:cubicBezTo>
                <a:cubicBezTo>
                  <a:pt x="7444593" y="357788"/>
                  <a:pt x="7160739" y="235750"/>
                  <a:pt x="6828781" y="263858"/>
                </a:cubicBezTo>
                <a:cubicBezTo>
                  <a:pt x="6496823" y="291966"/>
                  <a:pt x="6600791" y="226464"/>
                  <a:pt x="6475569" y="263858"/>
                </a:cubicBezTo>
                <a:cubicBezTo>
                  <a:pt x="6350347" y="301252"/>
                  <a:pt x="6082579" y="218495"/>
                  <a:pt x="5769143" y="263858"/>
                </a:cubicBezTo>
                <a:cubicBezTo>
                  <a:pt x="5455707" y="309221"/>
                  <a:pt x="5552479" y="224395"/>
                  <a:pt x="5415930" y="263858"/>
                </a:cubicBezTo>
                <a:cubicBezTo>
                  <a:pt x="5279381" y="303321"/>
                  <a:pt x="5075031" y="248030"/>
                  <a:pt x="4944980" y="263858"/>
                </a:cubicBezTo>
                <a:cubicBezTo>
                  <a:pt x="4814929" y="279686"/>
                  <a:pt x="4529817" y="194258"/>
                  <a:pt x="4356292" y="263858"/>
                </a:cubicBezTo>
                <a:cubicBezTo>
                  <a:pt x="4182767" y="333458"/>
                  <a:pt x="3979282" y="206440"/>
                  <a:pt x="3767604" y="263858"/>
                </a:cubicBezTo>
                <a:cubicBezTo>
                  <a:pt x="3555926" y="321276"/>
                  <a:pt x="3518086" y="245176"/>
                  <a:pt x="3296653" y="263858"/>
                </a:cubicBezTo>
                <a:cubicBezTo>
                  <a:pt x="3075220" y="282540"/>
                  <a:pt x="2882913" y="225897"/>
                  <a:pt x="2707965" y="263858"/>
                </a:cubicBezTo>
                <a:cubicBezTo>
                  <a:pt x="2533017" y="301819"/>
                  <a:pt x="2443916" y="248066"/>
                  <a:pt x="2354752" y="263858"/>
                </a:cubicBezTo>
                <a:cubicBezTo>
                  <a:pt x="2265588" y="279650"/>
                  <a:pt x="1746106" y="209696"/>
                  <a:pt x="1530589" y="263858"/>
                </a:cubicBezTo>
                <a:cubicBezTo>
                  <a:pt x="1315072" y="318020"/>
                  <a:pt x="1258026" y="230166"/>
                  <a:pt x="1059638" y="263858"/>
                </a:cubicBezTo>
                <a:cubicBezTo>
                  <a:pt x="861250" y="297550"/>
                  <a:pt x="527015" y="202920"/>
                  <a:pt x="0" y="263858"/>
                </a:cubicBezTo>
                <a:cubicBezTo>
                  <a:pt x="-30154" y="139434"/>
                  <a:pt x="17833" y="99686"/>
                  <a:pt x="0" y="0"/>
                </a:cubicBezTo>
                <a:close/>
              </a:path>
            </a:pathLst>
          </a:custGeom>
          <a:noFill/>
          <a:ln w="38100">
            <a:solidFill>
              <a:srgbClr val="00B050"/>
            </a:solidFill>
            <a:prstDash val="dash"/>
            <a:extLst>
              <a:ext uri="{C807C97D-BFC1-408E-A445-0C87EB9F89A2}">
                <ask:lineSketchStyleProps xmlns:ask="http://schemas.microsoft.com/office/drawing/2018/sketchyshapes" sd="19999097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69976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365125"/>
            <a:ext cx="11565698" cy="712113"/>
          </a:xfrm>
        </p:spPr>
        <p:txBody>
          <a:bodyPr/>
          <a:lstStyle/>
          <a:p>
            <a:r>
              <a:rPr lang="et-EE" b="1"/>
              <a:t>Kaasamiskava</a:t>
            </a:r>
          </a:p>
        </p:txBody>
      </p:sp>
      <p:graphicFrame>
        <p:nvGraphicFramePr>
          <p:cNvPr id="3" name="Tabel 2">
            <a:extLst>
              <a:ext uri="{FF2B5EF4-FFF2-40B4-BE49-F238E27FC236}">
                <a16:creationId xmlns:a16="http://schemas.microsoft.com/office/drawing/2014/main" id="{45DEB9FD-06E2-42AE-AB5C-4849973B47E5}"/>
              </a:ext>
            </a:extLst>
          </p:cNvPr>
          <p:cNvGraphicFramePr>
            <a:graphicFrameLocks noGrp="1"/>
          </p:cNvGraphicFramePr>
          <p:nvPr>
            <p:extLst>
              <p:ext uri="{D42A27DB-BD31-4B8C-83A1-F6EECF244321}">
                <p14:modId xmlns:p14="http://schemas.microsoft.com/office/powerpoint/2010/main" val="1946354516"/>
              </p:ext>
            </p:extLst>
          </p:nvPr>
        </p:nvGraphicFramePr>
        <p:xfrm>
          <a:off x="342900" y="1077238"/>
          <a:ext cx="5753100" cy="5705873"/>
        </p:xfrm>
        <a:graphic>
          <a:graphicData uri="http://schemas.openxmlformats.org/drawingml/2006/table">
            <a:tbl>
              <a:tblPr firstRow="1" firstCol="1" lastRow="1" lastCol="1" bandRow="1" bandCol="1">
                <a:tableStyleId>{5940675A-B579-460E-94D1-54222C63F5DA}</a:tableStyleId>
              </a:tblPr>
              <a:tblGrid>
                <a:gridCol w="1740658">
                  <a:extLst>
                    <a:ext uri="{9D8B030D-6E8A-4147-A177-3AD203B41FA5}">
                      <a16:colId xmlns:a16="http://schemas.microsoft.com/office/drawing/2014/main" val="2048598807"/>
                    </a:ext>
                  </a:extLst>
                </a:gridCol>
                <a:gridCol w="4012442">
                  <a:extLst>
                    <a:ext uri="{9D8B030D-6E8A-4147-A177-3AD203B41FA5}">
                      <a16:colId xmlns:a16="http://schemas.microsoft.com/office/drawing/2014/main" val="3393303770"/>
                    </a:ext>
                  </a:extLst>
                </a:gridCol>
              </a:tblGrid>
              <a:tr h="208539">
                <a:tc>
                  <a:txBody>
                    <a:bodyPr/>
                    <a:lstStyle/>
                    <a:p>
                      <a:pPr marL="67945">
                        <a:spcBef>
                          <a:spcPts val="100"/>
                        </a:spcBef>
                        <a:spcAft>
                          <a:spcPts val="0"/>
                        </a:spcAft>
                      </a:pPr>
                      <a:r>
                        <a:rPr lang="et-EE" sz="1300" b="1" i="1">
                          <a:effectLst/>
                        </a:rPr>
                        <a:t>Osapool</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marL="67945">
                        <a:spcBef>
                          <a:spcPts val="100"/>
                        </a:spcBef>
                        <a:spcAft>
                          <a:spcPts val="0"/>
                        </a:spcAft>
                      </a:pPr>
                      <a:r>
                        <a:rPr lang="et-EE" sz="1300" b="1" i="1">
                          <a:effectLst/>
                        </a:rPr>
                        <a:t>Koostöö põhjendus</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118228580"/>
                  </a:ext>
                </a:extLst>
              </a:tr>
              <a:tr h="208539">
                <a:tc gridSpan="2">
                  <a:txBody>
                    <a:bodyPr/>
                    <a:lstStyle/>
                    <a:p>
                      <a:pPr marL="71120">
                        <a:spcBef>
                          <a:spcPts val="100"/>
                        </a:spcBef>
                        <a:spcAft>
                          <a:spcPts val="0"/>
                        </a:spcAft>
                      </a:pPr>
                      <a:r>
                        <a:rPr lang="et-EE" sz="1300" b="1" i="1">
                          <a:effectLst/>
                        </a:rPr>
                        <a:t>Koostöö tegijad</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hMerge="1">
                  <a:txBody>
                    <a:bodyPr/>
                    <a:lstStyle/>
                    <a:p>
                      <a:pPr marL="71120">
                        <a:spcBef>
                          <a:spcPts val="100"/>
                        </a:spcBef>
                        <a:spcAft>
                          <a:spcPts val="0"/>
                        </a:spcAft>
                      </a:pPr>
                      <a:endParaRPr lang="et-EE" sz="14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845568705"/>
                  </a:ext>
                </a:extLst>
              </a:tr>
              <a:tr h="666036">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Kaitseministeerium</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Kui planeeringuga kavandatakse tuuleparki ja planeeringu elluviimine võib kaasa tuua </a:t>
                      </a:r>
                      <a:r>
                        <a:rPr lang="et-EE" sz="1300" err="1">
                          <a:effectLst/>
                          <a:latin typeface="+mn-lt"/>
                          <a:ea typeface="Calibri" panose="020F0502020204030204" pitchFamily="34" charset="0"/>
                          <a:cs typeface="Times New Roman" panose="02020603050405020304" pitchFamily="18" charset="0"/>
                        </a:rPr>
                        <a:t>riigikaitselise</a:t>
                      </a:r>
                      <a:r>
                        <a:rPr lang="et-EE" sz="1300">
                          <a:effectLst/>
                          <a:latin typeface="+mn-lt"/>
                          <a:ea typeface="Calibri" panose="020F0502020204030204" pitchFamily="34" charset="0"/>
                          <a:cs typeface="Times New Roman" panose="02020603050405020304" pitchFamily="18" charset="0"/>
                        </a:rPr>
                        <a:t> ehitise planeeritud töövõime vähenemise.</a:t>
                      </a:r>
                    </a:p>
                  </a:txBody>
                  <a:tcPr marL="68580" marR="68580" marT="0" marB="0"/>
                </a:tc>
                <a:extLst>
                  <a:ext uri="{0D108BD9-81ED-4DB2-BD59-A6C34878D82A}">
                    <a16:rowId xmlns:a16="http://schemas.microsoft.com/office/drawing/2014/main" val="2620809130"/>
                  </a:ext>
                </a:extLst>
              </a:tr>
              <a:tr h="417079">
                <a:tc>
                  <a:txBody>
                    <a:bodyPr/>
                    <a:lstStyle/>
                    <a:p>
                      <a:pPr>
                        <a:lnSpc>
                          <a:spcPct val="107000"/>
                        </a:lnSpc>
                        <a:spcAft>
                          <a:spcPts val="800"/>
                        </a:spcAft>
                      </a:pPr>
                      <a:r>
                        <a:rPr lang="et-EE" sz="1300" err="1">
                          <a:effectLst/>
                          <a:latin typeface="+mn-lt"/>
                          <a:ea typeface="Calibri" panose="020F0502020204030204" pitchFamily="34" charset="0"/>
                          <a:cs typeface="Times New Roman" panose="02020603050405020304" pitchFamily="18" charset="0"/>
                        </a:rPr>
                        <a:t>Keskkonna-ministeerium</a:t>
                      </a:r>
                      <a:endParaRPr lang="et-EE" sz="13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Maapoliitika kujundamine, reformimata riigimaade haldaja.</a:t>
                      </a:r>
                    </a:p>
                  </a:txBody>
                  <a:tcPr marL="68580" marR="68580" marT="0" marB="0"/>
                </a:tc>
                <a:extLst>
                  <a:ext uri="{0D108BD9-81ED-4DB2-BD59-A6C34878D82A}">
                    <a16:rowId xmlns:a16="http://schemas.microsoft.com/office/drawing/2014/main" val="956151170"/>
                  </a:ext>
                </a:extLst>
              </a:tr>
              <a:tr h="199088">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Maaeluministeerium</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Põllumajanduspoliitika kujundaja.</a:t>
                      </a:r>
                    </a:p>
                  </a:txBody>
                  <a:tcPr marL="68580" marR="68580" marT="0" marB="0"/>
                </a:tc>
                <a:extLst>
                  <a:ext uri="{0D108BD9-81ED-4DB2-BD59-A6C34878D82A}">
                    <a16:rowId xmlns:a16="http://schemas.microsoft.com/office/drawing/2014/main" val="2419649850"/>
                  </a:ext>
                </a:extLst>
              </a:tr>
              <a:tr h="41707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Keskkonnaamet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 elluviimisega võib kaasneda oluline keskkonnamõju, planeeringualal asuvad kaitsealused objektid.</a:t>
                      </a:r>
                    </a:p>
                  </a:txBody>
                  <a:tcPr marL="68580" marR="68580" marT="0" marB="0"/>
                </a:tc>
                <a:extLst>
                  <a:ext uri="{0D108BD9-81ED-4DB2-BD59-A6C34878D82A}">
                    <a16:rowId xmlns:a16="http://schemas.microsoft.com/office/drawing/2014/main" val="3113487081"/>
                  </a:ext>
                </a:extLst>
              </a:tr>
              <a:tr h="41707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Maa-amet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Planeeringualal asuvad keskkonnaregistri maardlate nimistus olevad maardlad.</a:t>
                      </a:r>
                    </a:p>
                  </a:txBody>
                  <a:tcPr marL="68580" marR="68580" marT="0" marB="0"/>
                </a:tc>
                <a:extLst>
                  <a:ext uri="{0D108BD9-81ED-4DB2-BD59-A6C34878D82A}">
                    <a16:rowId xmlns:a16="http://schemas.microsoft.com/office/drawing/2014/main" val="436773278"/>
                  </a:ext>
                </a:extLst>
              </a:tr>
              <a:tr h="20853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Muinsuskaitseamet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Planeeringualal asuvad kinnismälestised.</a:t>
                      </a:r>
                    </a:p>
                  </a:txBody>
                  <a:tcPr marL="68580" marR="68580" marT="0" marB="0"/>
                </a:tc>
                <a:extLst>
                  <a:ext uri="{0D108BD9-81ED-4DB2-BD59-A6C34878D82A}">
                    <a16:rowId xmlns:a16="http://schemas.microsoft.com/office/drawing/2014/main" val="4206680910"/>
                  </a:ext>
                </a:extLst>
              </a:tr>
              <a:tr h="20853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Politsei-ja Piirivalveamet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Kavandatakse üle   28m   kõrgust tuulegeneraatorit ja seega kuulub tegevus PPA poolt kooskõlastatavasse valdkonda.</a:t>
                      </a:r>
                    </a:p>
                  </a:txBody>
                  <a:tcPr marL="68580" marR="68580" marT="0" marB="0"/>
                </a:tc>
                <a:extLst>
                  <a:ext uri="{0D108BD9-81ED-4DB2-BD59-A6C34878D82A}">
                    <a16:rowId xmlns:a16="http://schemas.microsoft.com/office/drawing/2014/main" val="536686005"/>
                  </a:ext>
                </a:extLst>
              </a:tr>
              <a:tr h="457005">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Päästeamet (Ida päästekeskus)</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 käsitleb tuleohutusnõudeid.</a:t>
                      </a:r>
                    </a:p>
                  </a:txBody>
                  <a:tcPr marL="68580" marR="68580" marT="0" marB="0"/>
                </a:tc>
                <a:extLst>
                  <a:ext uri="{0D108BD9-81ED-4DB2-BD59-A6C34878D82A}">
                    <a16:rowId xmlns:a16="http://schemas.microsoft.com/office/drawing/2014/main" val="2399076655"/>
                  </a:ext>
                </a:extLst>
              </a:tr>
              <a:tr h="41707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Põllumajandus- ja Toiduamet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Planeeringualal asuvad maaparandussüsteemid ning kavandatav tegevus võib mõjutada maaparandussüsteemi nõuetekohast toimimist.</a:t>
                      </a:r>
                    </a:p>
                  </a:txBody>
                  <a:tcPr marL="68580" marR="68580" marT="0" marB="0"/>
                </a:tc>
                <a:extLst>
                  <a:ext uri="{0D108BD9-81ED-4DB2-BD59-A6C34878D82A}">
                    <a16:rowId xmlns:a16="http://schemas.microsoft.com/office/drawing/2014/main" val="3669641606"/>
                  </a:ext>
                </a:extLst>
              </a:tr>
              <a:tr h="20853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Terviseamet (Ida regionaalosakond)</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Planeeringuga käsitletakse tervisekaitsenõuete rakendamist, sh müra ja vibratsiooni teemasid.</a:t>
                      </a:r>
                    </a:p>
                  </a:txBody>
                  <a:tcPr marL="68580" marR="68580" marT="0" marB="0"/>
                </a:tc>
                <a:extLst>
                  <a:ext uri="{0D108BD9-81ED-4DB2-BD59-A6C34878D82A}">
                    <a16:rowId xmlns:a16="http://schemas.microsoft.com/office/drawing/2014/main" val="700561888"/>
                  </a:ext>
                </a:extLst>
              </a:tr>
              <a:tr h="417079">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Transpordiamet</a:t>
                      </a:r>
                    </a:p>
                  </a:txBody>
                  <a:tcPr marL="68580" marR="6858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Planeeringualal paiknevad riigiteed. Võimalikud maakasutuse- või ehitustingimused lennuliiklust mõjutavate objektide osas.</a:t>
                      </a:r>
                    </a:p>
                  </a:txBody>
                  <a:tcPr marL="68580" marR="68580" marT="0" marB="0"/>
                </a:tc>
                <a:extLst>
                  <a:ext uri="{0D108BD9-81ED-4DB2-BD59-A6C34878D82A}">
                    <a16:rowId xmlns:a16="http://schemas.microsoft.com/office/drawing/2014/main" val="4113930033"/>
                  </a:ext>
                </a:extLst>
              </a:tr>
            </a:tbl>
          </a:graphicData>
        </a:graphic>
      </p:graphicFrame>
      <p:graphicFrame>
        <p:nvGraphicFramePr>
          <p:cNvPr id="6" name="Tabel 5">
            <a:extLst>
              <a:ext uri="{FF2B5EF4-FFF2-40B4-BE49-F238E27FC236}">
                <a16:creationId xmlns:a16="http://schemas.microsoft.com/office/drawing/2014/main" id="{C208EB1D-9FA2-454C-BD72-B1DE4C57DCC2}"/>
              </a:ext>
            </a:extLst>
          </p:cNvPr>
          <p:cNvGraphicFramePr>
            <a:graphicFrameLocks noGrp="1"/>
          </p:cNvGraphicFramePr>
          <p:nvPr>
            <p:extLst>
              <p:ext uri="{D42A27DB-BD31-4B8C-83A1-F6EECF244321}">
                <p14:modId xmlns:p14="http://schemas.microsoft.com/office/powerpoint/2010/main" val="677184306"/>
              </p:ext>
            </p:extLst>
          </p:nvPr>
        </p:nvGraphicFramePr>
        <p:xfrm>
          <a:off x="6155498" y="1077238"/>
          <a:ext cx="5753100" cy="5327964"/>
        </p:xfrm>
        <a:graphic>
          <a:graphicData uri="http://schemas.openxmlformats.org/drawingml/2006/table">
            <a:tbl>
              <a:tblPr firstRow="1" firstCol="1" bandRow="1">
                <a:tableStyleId>{5940675A-B579-460E-94D1-54222C63F5DA}</a:tableStyleId>
              </a:tblPr>
              <a:tblGrid>
                <a:gridCol w="1801147">
                  <a:extLst>
                    <a:ext uri="{9D8B030D-6E8A-4147-A177-3AD203B41FA5}">
                      <a16:colId xmlns:a16="http://schemas.microsoft.com/office/drawing/2014/main" val="3084125478"/>
                    </a:ext>
                  </a:extLst>
                </a:gridCol>
                <a:gridCol w="300251">
                  <a:extLst>
                    <a:ext uri="{9D8B030D-6E8A-4147-A177-3AD203B41FA5}">
                      <a16:colId xmlns:a16="http://schemas.microsoft.com/office/drawing/2014/main" val="3293000806"/>
                    </a:ext>
                  </a:extLst>
                </a:gridCol>
                <a:gridCol w="3651702">
                  <a:extLst>
                    <a:ext uri="{9D8B030D-6E8A-4147-A177-3AD203B41FA5}">
                      <a16:colId xmlns:a16="http://schemas.microsoft.com/office/drawing/2014/main" val="1184826961"/>
                    </a:ext>
                  </a:extLst>
                </a:gridCol>
              </a:tblGrid>
              <a:tr h="167101">
                <a:tc>
                  <a:txBody>
                    <a:bodyPr/>
                    <a:lstStyle/>
                    <a:p>
                      <a:pPr marL="67945">
                        <a:spcBef>
                          <a:spcPts val="100"/>
                        </a:spcBef>
                        <a:spcAft>
                          <a:spcPts val="0"/>
                        </a:spcAft>
                      </a:pPr>
                      <a:r>
                        <a:rPr lang="et-EE" sz="1300" b="1" i="1">
                          <a:effectLst/>
                        </a:rPr>
                        <a:t>Osapool</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gridSpan="2">
                  <a:txBody>
                    <a:bodyPr/>
                    <a:lstStyle/>
                    <a:p>
                      <a:pPr marL="67945">
                        <a:spcBef>
                          <a:spcPts val="100"/>
                        </a:spcBef>
                        <a:spcAft>
                          <a:spcPts val="0"/>
                        </a:spcAft>
                      </a:pPr>
                      <a:r>
                        <a:rPr lang="et-EE" sz="1300" b="1" i="1">
                          <a:effectLst/>
                        </a:rPr>
                        <a:t>Kaasamise põhjendus</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hMerge="1">
                  <a:txBody>
                    <a:bodyPr/>
                    <a:lstStyle/>
                    <a:p>
                      <a:pPr marL="67945">
                        <a:spcBef>
                          <a:spcPts val="100"/>
                        </a:spcBef>
                        <a:spcAft>
                          <a:spcPts val="0"/>
                        </a:spcAft>
                      </a:pPr>
                      <a:endParaRPr lang="et-EE" sz="14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1740962423"/>
                  </a:ext>
                </a:extLst>
              </a:tr>
              <a:tr h="171989">
                <a:tc gridSpan="3">
                  <a:txBody>
                    <a:bodyPr/>
                    <a:lstStyle/>
                    <a:p>
                      <a:pPr marL="67945">
                        <a:spcBef>
                          <a:spcPts val="100"/>
                        </a:spcBef>
                        <a:spcAft>
                          <a:spcPts val="0"/>
                        </a:spcAft>
                      </a:pPr>
                      <a:r>
                        <a:rPr lang="et-EE" sz="1300" b="1" i="1">
                          <a:effectLst/>
                        </a:rPr>
                        <a:t>Kaasatavad isikud ja asutused</a:t>
                      </a:r>
                      <a:endParaRPr lang="et-EE" sz="13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hMerge="1">
                  <a:txBody>
                    <a:bodyPr/>
                    <a:lstStyle/>
                    <a:p>
                      <a:pPr marL="67945">
                        <a:spcBef>
                          <a:spcPts val="100"/>
                        </a:spcBef>
                        <a:spcAft>
                          <a:spcPts val="0"/>
                        </a:spcAft>
                      </a:pPr>
                      <a:endParaRPr lang="et-EE" sz="14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hMerge="1">
                  <a:txBody>
                    <a:bodyPr/>
                    <a:lstStyle/>
                    <a:p>
                      <a:pPr marL="67945">
                        <a:spcBef>
                          <a:spcPts val="100"/>
                        </a:spcBef>
                        <a:spcAft>
                          <a:spcPts val="0"/>
                        </a:spcAft>
                      </a:pPr>
                      <a:endParaRPr lang="et-EE" sz="1400" b="1" i="1">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1971677"/>
                  </a:ext>
                </a:extLst>
              </a:tr>
              <a:tr h="29210">
                <a:tc gridSpan="2">
                  <a:txBody>
                    <a:bodyPr/>
                    <a:lstStyle/>
                    <a:p>
                      <a:pPr marL="67945">
                        <a:spcBef>
                          <a:spcPts val="100"/>
                        </a:spcBef>
                        <a:spcAft>
                          <a:spcPts val="0"/>
                        </a:spcAft>
                      </a:pPr>
                      <a:r>
                        <a:rPr lang="fi-FI" sz="1300" err="1">
                          <a:effectLst/>
                          <a:latin typeface="+mn-lt"/>
                          <a:ea typeface="Verdana" panose="020B0604030504040204" pitchFamily="34" charset="0"/>
                          <a:cs typeface="Times New Roman" panose="02020603050405020304" pitchFamily="18" charset="0"/>
                        </a:rPr>
                        <a:t>Lüganuse</a:t>
                      </a:r>
                      <a:r>
                        <a:rPr lang="fi-FI" sz="1300">
                          <a:effectLst/>
                          <a:latin typeface="+mn-lt"/>
                          <a:ea typeface="Verdana" panose="020B0604030504040204" pitchFamily="34" charset="0"/>
                          <a:cs typeface="Times New Roman" panose="02020603050405020304" pitchFamily="18" charset="0"/>
                        </a:rPr>
                        <a:t> Vallavalitsus</a:t>
                      </a:r>
                    </a:p>
                    <a:p>
                      <a:pPr marL="67945">
                        <a:spcBef>
                          <a:spcPts val="100"/>
                        </a:spcBef>
                        <a:spcAft>
                          <a:spcPts val="0"/>
                        </a:spcAft>
                      </a:pPr>
                      <a:r>
                        <a:rPr lang="fi-FI" sz="1300" err="1">
                          <a:effectLst/>
                          <a:latin typeface="+mn-lt"/>
                          <a:ea typeface="Verdana" panose="020B0604030504040204" pitchFamily="34" charset="0"/>
                          <a:cs typeface="Times New Roman" panose="02020603050405020304" pitchFamily="18" charset="0"/>
                        </a:rPr>
                        <a:t>Mustvee</a:t>
                      </a:r>
                      <a:r>
                        <a:rPr lang="fi-FI" sz="1300">
                          <a:effectLst/>
                          <a:latin typeface="+mn-lt"/>
                          <a:ea typeface="Verdana" panose="020B0604030504040204" pitchFamily="34" charset="0"/>
                          <a:cs typeface="Times New Roman" panose="02020603050405020304" pitchFamily="18" charset="0"/>
                        </a:rPr>
                        <a:t> Vallavalitsus</a:t>
                      </a:r>
                    </a:p>
                    <a:p>
                      <a:pPr marL="67945">
                        <a:spcBef>
                          <a:spcPts val="100"/>
                        </a:spcBef>
                        <a:spcAft>
                          <a:spcPts val="0"/>
                        </a:spcAft>
                      </a:pPr>
                      <a:r>
                        <a:rPr lang="fi-FI" sz="1300">
                          <a:effectLst/>
                          <a:latin typeface="+mn-lt"/>
                          <a:ea typeface="Verdana" panose="020B0604030504040204" pitchFamily="34" charset="0"/>
                          <a:cs typeface="Times New Roman" panose="02020603050405020304" pitchFamily="18" charset="0"/>
                        </a:rPr>
                        <a:t>Vinni Vallavalitsus</a:t>
                      </a:r>
                    </a:p>
                  </a:txBody>
                  <a:tcPr marL="0" marR="0" marT="0" marB="0"/>
                </a:tc>
                <a:tc hMerge="1">
                  <a:txBody>
                    <a:bodyPr/>
                    <a:lstStyle/>
                    <a:p>
                      <a:pPr marL="67945">
                        <a:spcBef>
                          <a:spcPts val="100"/>
                        </a:spcBef>
                        <a:spcAft>
                          <a:spcPts val="0"/>
                        </a:spcAft>
                      </a:pPr>
                      <a:r>
                        <a:rPr lang="et-EE" sz="1400">
                          <a:effectLst/>
                          <a:latin typeface="+mn-lt"/>
                          <a:ea typeface="Verdana" panose="020B0604030504040204" pitchFamily="34" charset="0"/>
                          <a:cs typeface="Times New Roman" panose="02020603050405020304" pitchFamily="18" charset="0"/>
                        </a:rPr>
                        <a:t>Eriplaneeringut koostav KOV.</a:t>
                      </a: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Planeeringualaga piirnev või </a:t>
                      </a:r>
                      <a:r>
                        <a:rPr lang="et-EE" sz="1300" err="1">
                          <a:effectLst/>
                          <a:latin typeface="+mn-lt"/>
                          <a:ea typeface="Calibri" panose="020F0502020204030204" pitchFamily="34" charset="0"/>
                          <a:cs typeface="Times New Roman" panose="02020603050405020304" pitchFamily="18" charset="0"/>
                        </a:rPr>
                        <a:t>lähipiirkonnas</a:t>
                      </a:r>
                      <a:r>
                        <a:rPr lang="et-EE" sz="1300">
                          <a:effectLst/>
                          <a:latin typeface="+mn-lt"/>
                          <a:ea typeface="Calibri" panose="020F0502020204030204" pitchFamily="34" charset="0"/>
                          <a:cs typeface="Times New Roman" panose="02020603050405020304" pitchFamily="18" charset="0"/>
                        </a:rPr>
                        <a:t> paiknev KOV, võib olla põhjendatud huvi kavandatava tegevuse suhtes.</a:t>
                      </a:r>
                    </a:p>
                  </a:txBody>
                  <a:tcPr marL="68580" marR="68580" marT="0" marB="0"/>
                </a:tc>
                <a:extLst>
                  <a:ext uri="{0D108BD9-81ED-4DB2-BD59-A6C34878D82A}">
                    <a16:rowId xmlns:a16="http://schemas.microsoft.com/office/drawing/2014/main" val="2138938410"/>
                  </a:ext>
                </a:extLst>
              </a:tr>
              <a:tr h="29210">
                <a:tc gridSpan="2">
                  <a:txBody>
                    <a:bodyPr/>
                    <a:lstStyle/>
                    <a:p>
                      <a:pPr marL="67945">
                        <a:spcBef>
                          <a:spcPts val="100"/>
                        </a:spcBef>
                        <a:spcAft>
                          <a:spcPts val="0"/>
                        </a:spcAft>
                      </a:pPr>
                      <a:r>
                        <a:rPr lang="fi-FI" sz="1300" err="1">
                          <a:effectLst/>
                          <a:latin typeface="+mn-lt"/>
                        </a:rPr>
                        <a:t>Elering</a:t>
                      </a:r>
                      <a:r>
                        <a:rPr lang="fi-FI" sz="1300">
                          <a:effectLst/>
                          <a:latin typeface="+mn-lt"/>
                        </a:rPr>
                        <a:t> AS, Elektrilevi OÜ</a:t>
                      </a:r>
                    </a:p>
                  </a:txBody>
                  <a:tcPr marL="0" marR="0" marT="0" marB="0"/>
                </a:tc>
                <a:tc hMerge="1">
                  <a:txBody>
                    <a:bodyPr/>
                    <a:lstStyle/>
                    <a:p>
                      <a:pPr marL="67945">
                        <a:spcBef>
                          <a:spcPts val="100"/>
                        </a:spcBef>
                        <a:spcAft>
                          <a:spcPts val="0"/>
                        </a:spcAft>
                      </a:pPr>
                      <a:r>
                        <a:rPr lang="et-EE" sz="1400">
                          <a:effectLst/>
                        </a:rPr>
                        <a:t>Planeeringualaga piirnev KOV, võib olla põhjendatud huvi kavandatava tegevuse suhtes.</a:t>
                      </a:r>
                      <a:endParaRPr lang="et-E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Elektripaigaldiste valdajad.</a:t>
                      </a:r>
                    </a:p>
                  </a:txBody>
                  <a:tcPr marL="68580" marR="68580" marT="0" marB="0"/>
                </a:tc>
                <a:extLst>
                  <a:ext uri="{0D108BD9-81ED-4DB2-BD59-A6C34878D82A}">
                    <a16:rowId xmlns:a16="http://schemas.microsoft.com/office/drawing/2014/main" val="2345598820"/>
                  </a:ext>
                </a:extLst>
              </a:tr>
              <a:tr h="29210">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Telia Eesti AS, Elisa Eesti AS, Tele2 Eesti AS, AS STV, AS Levira, </a:t>
                      </a:r>
                      <a:r>
                        <a:rPr lang="et-EE" sz="1300" err="1">
                          <a:effectLst/>
                          <a:latin typeface="+mn-lt"/>
                          <a:ea typeface="Verdana" panose="020B0604030504040204" pitchFamily="34" charset="0"/>
                          <a:cs typeface="Times New Roman" panose="02020603050405020304" pitchFamily="18" charset="0"/>
                        </a:rPr>
                        <a:t>Levikom</a:t>
                      </a:r>
                      <a:r>
                        <a:rPr lang="et-EE" sz="1300">
                          <a:effectLst/>
                          <a:latin typeface="+mn-lt"/>
                          <a:ea typeface="Verdana" panose="020B0604030504040204" pitchFamily="34" charset="0"/>
                          <a:cs typeface="Times New Roman" panose="02020603050405020304" pitchFamily="18" charset="0"/>
                        </a:rPr>
                        <a:t> Eesti OÜ</a:t>
                      </a:r>
                    </a:p>
                  </a:txBody>
                  <a:tcPr marL="0" marR="0" marT="0" marB="0"/>
                </a:tc>
                <a:tc hMerge="1">
                  <a:txBody>
                    <a:bodyPr/>
                    <a:lstStyle/>
                    <a:p>
                      <a:pPr marL="67945">
                        <a:spcBef>
                          <a:spcPts val="100"/>
                        </a:spcBef>
                        <a:spcAft>
                          <a:spcPts val="0"/>
                        </a:spcAft>
                      </a:pPr>
                      <a:r>
                        <a:rPr lang="et-EE" sz="1400">
                          <a:effectLst/>
                        </a:rPr>
                        <a:t>Elektripaigaldiste valdajad.</a:t>
                      </a:r>
                      <a:endParaRPr lang="et-E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Piirkonnas teadaolevad mobiilside ja sideteenuste pakkujad.</a:t>
                      </a:r>
                    </a:p>
                  </a:txBody>
                  <a:tcPr marL="68580" marR="68580" marT="0" marB="0"/>
                </a:tc>
                <a:extLst>
                  <a:ext uri="{0D108BD9-81ED-4DB2-BD59-A6C34878D82A}">
                    <a16:rowId xmlns:a16="http://schemas.microsoft.com/office/drawing/2014/main" val="2972453051"/>
                  </a:ext>
                </a:extLst>
              </a:tr>
              <a:tr h="401315">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Eesti Keskkonnaühenduste Koda</a:t>
                      </a:r>
                    </a:p>
                  </a:txBody>
                  <a:tcPr marL="0" marR="0" marT="0" marB="0"/>
                </a:tc>
                <a:tc hMerge="1">
                  <a:txBody>
                    <a:bodyPr/>
                    <a:lstStyle/>
                    <a:p>
                      <a:pPr marL="67945" marR="821055">
                        <a:spcBef>
                          <a:spcPts val="100"/>
                        </a:spcBef>
                        <a:spcAft>
                          <a:spcPts val="0"/>
                        </a:spcAft>
                      </a:pPr>
                      <a:r>
                        <a:rPr lang="et-EE" sz="1400">
                          <a:effectLst/>
                        </a:rPr>
                        <a:t>Keskkonnaorganisatsioone ühendav organisatsioon</a:t>
                      </a:r>
                      <a:endParaRPr lang="et-E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Keskkonnaorganisatsioone ühendav organisatsioon.</a:t>
                      </a:r>
                    </a:p>
                  </a:txBody>
                  <a:tcPr marL="68580" marR="68580" marT="0" marB="0"/>
                </a:tc>
                <a:extLst>
                  <a:ext uri="{0D108BD9-81ED-4DB2-BD59-A6C34878D82A}">
                    <a16:rowId xmlns:a16="http://schemas.microsoft.com/office/drawing/2014/main" val="2120076540"/>
                  </a:ext>
                </a:extLst>
              </a:tr>
              <a:tr h="168910">
                <a:tc gridSpan="2">
                  <a:txBody>
                    <a:bodyPr/>
                    <a:lstStyle/>
                    <a:p>
                      <a:pPr marL="67945" marR="96520">
                        <a:spcBef>
                          <a:spcPts val="100"/>
                        </a:spcBef>
                        <a:spcAft>
                          <a:spcPts val="0"/>
                        </a:spcAft>
                      </a:pPr>
                      <a:r>
                        <a:rPr lang="et-EE" sz="1300">
                          <a:effectLst/>
                          <a:latin typeface="+mn-lt"/>
                          <a:ea typeface="Verdana" panose="020B0604030504040204" pitchFamily="34" charset="0"/>
                          <a:cs typeface="Times New Roman" panose="02020603050405020304" pitchFamily="18" charset="0"/>
                        </a:rPr>
                        <a:t>Riigimetsa Majandamise Keskus</a:t>
                      </a:r>
                    </a:p>
                  </a:txBody>
                  <a:tcPr marL="0" marR="0" marT="0" marB="0"/>
                </a:tc>
                <a:tc hMerge="1">
                  <a:txBody>
                    <a:bodyPr/>
                    <a:lstStyle/>
                    <a:p>
                      <a:endParaRPr lang="et-EE"/>
                    </a:p>
                  </a:txBody>
                  <a:tcPr/>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Planeeringualale jääb riigimetsa alasid.</a:t>
                      </a:r>
                    </a:p>
                  </a:txBody>
                  <a:tcPr marL="68580" marR="68580" marT="0" marB="0"/>
                </a:tc>
                <a:extLst>
                  <a:ext uri="{0D108BD9-81ED-4DB2-BD59-A6C34878D82A}">
                    <a16:rowId xmlns:a16="http://schemas.microsoft.com/office/drawing/2014/main" val="4218091620"/>
                  </a:ext>
                </a:extLst>
              </a:tr>
              <a:tr h="168910">
                <a:tc gridSpan="2">
                  <a:txBody>
                    <a:bodyPr/>
                    <a:lstStyle/>
                    <a:p>
                      <a:pPr marL="67945" marR="96520">
                        <a:spcBef>
                          <a:spcPts val="100"/>
                        </a:spcBef>
                        <a:spcAft>
                          <a:spcPts val="0"/>
                        </a:spcAft>
                      </a:pPr>
                      <a:r>
                        <a:rPr lang="et-EE" sz="1300">
                          <a:effectLst/>
                          <a:latin typeface="+mn-lt"/>
                          <a:ea typeface="Verdana" panose="020B0604030504040204" pitchFamily="34" charset="0"/>
                          <a:cs typeface="Times New Roman" panose="02020603050405020304" pitchFamily="18" charset="0"/>
                        </a:rPr>
                        <a:t>Põllumajandusuuringute Keskus</a:t>
                      </a:r>
                    </a:p>
                  </a:txBody>
                  <a:tcPr marL="0" marR="0" marT="0" marB="0"/>
                </a:tc>
                <a:tc hMerge="1">
                  <a:txBody>
                    <a:bodyPr/>
                    <a:lstStyle/>
                    <a:p>
                      <a:pPr marL="67945">
                        <a:spcBef>
                          <a:spcPts val="100"/>
                        </a:spcBef>
                        <a:spcAft>
                          <a:spcPts val="0"/>
                        </a:spcAft>
                      </a:pPr>
                      <a:r>
                        <a:rPr lang="et-EE" sz="1400">
                          <a:effectLst/>
                        </a:rPr>
                        <a:t>Nõva Osavallakogu- Aivar Oruste</a:t>
                      </a:r>
                    </a:p>
                    <a:p>
                      <a:pPr marL="67945">
                        <a:spcBef>
                          <a:spcPts val="100"/>
                        </a:spcBef>
                        <a:spcAft>
                          <a:spcPts val="0"/>
                        </a:spcAft>
                      </a:pPr>
                      <a:r>
                        <a:rPr lang="et-EE" sz="1400">
                          <a:effectLst/>
                        </a:rPr>
                        <a:t>Kullamaa Osavallakogu- Tenno Laanemets</a:t>
                      </a:r>
                    </a:p>
                    <a:p>
                      <a:pPr marL="67945">
                        <a:spcBef>
                          <a:spcPts val="100"/>
                        </a:spcBef>
                        <a:spcAft>
                          <a:spcPts val="0"/>
                        </a:spcAft>
                      </a:pPr>
                      <a:r>
                        <a:rPr lang="et-EE" sz="1400">
                          <a:effectLst/>
                        </a:rPr>
                        <a:t>Martna Osavallakogu- Hardi Rehkalt</a:t>
                      </a:r>
                    </a:p>
                    <a:p>
                      <a:pPr marL="67945">
                        <a:spcBef>
                          <a:spcPts val="100"/>
                        </a:spcBef>
                        <a:spcAft>
                          <a:spcPts val="0"/>
                        </a:spcAft>
                      </a:pPr>
                      <a:r>
                        <a:rPr lang="et-EE" sz="1400">
                          <a:effectLst/>
                        </a:rPr>
                        <a:t>Noarootsi Osavallakogu- Laine Belovas</a:t>
                      </a:r>
                    </a:p>
                    <a:p>
                      <a:pPr marL="67945">
                        <a:spcBef>
                          <a:spcPts val="100"/>
                        </a:spcBef>
                        <a:spcAft>
                          <a:spcPts val="0"/>
                        </a:spcAft>
                      </a:pPr>
                      <a:r>
                        <a:rPr lang="et-EE" sz="1400">
                          <a:effectLst/>
                        </a:rPr>
                        <a:t>Risti Kogukonnakogu- Neeme Suur</a:t>
                      </a:r>
                    </a:p>
                    <a:p>
                      <a:pPr marL="67945">
                        <a:spcBef>
                          <a:spcPts val="100"/>
                        </a:spcBef>
                        <a:spcAft>
                          <a:spcPts val="0"/>
                        </a:spcAft>
                      </a:pPr>
                      <a:r>
                        <a:rPr lang="et-EE" sz="1400">
                          <a:effectLst/>
                        </a:rPr>
                        <a:t>Palivere Kogukonnakogu- Kadri Lukk</a:t>
                      </a:r>
                    </a:p>
                    <a:p>
                      <a:pPr marL="67945">
                        <a:spcBef>
                          <a:spcPts val="100"/>
                        </a:spcBef>
                        <a:spcAft>
                          <a:spcPts val="0"/>
                        </a:spcAft>
                      </a:pPr>
                      <a:r>
                        <a:rPr lang="et-EE" sz="1400">
                          <a:effectLst/>
                        </a:rPr>
                        <a:t>Taebla Kogukonnakogu- Jüri Bachman</a:t>
                      </a:r>
                    </a:p>
                    <a:p>
                      <a:pPr marL="67945">
                        <a:spcBef>
                          <a:spcPts val="100"/>
                        </a:spcBef>
                        <a:spcAft>
                          <a:spcPts val="0"/>
                        </a:spcAft>
                      </a:pPr>
                      <a:r>
                        <a:rPr lang="et-EE" sz="1400">
                          <a:effectLst/>
                        </a:rPr>
                        <a:t>Linnamäe Arenguselts- Elle Ljubomirov</a:t>
                      </a:r>
                      <a:endParaRPr lang="et-E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Väärtuslike põllumajandusmaade massiivide määramise koostöö. </a:t>
                      </a:r>
                    </a:p>
                  </a:txBody>
                  <a:tcPr marL="68580" marR="68580" marT="0" marB="0"/>
                </a:tc>
                <a:extLst>
                  <a:ext uri="{0D108BD9-81ED-4DB2-BD59-A6C34878D82A}">
                    <a16:rowId xmlns:a16="http://schemas.microsoft.com/office/drawing/2014/main" val="858034829"/>
                  </a:ext>
                </a:extLst>
              </a:tr>
              <a:tr h="556260">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Kogukonnad, ühendused, seltsid, sh</a:t>
                      </a:r>
                    </a:p>
                    <a:p>
                      <a:pPr marL="67945">
                        <a:spcBef>
                          <a:spcPts val="100"/>
                        </a:spcBef>
                        <a:spcAft>
                          <a:spcPts val="0"/>
                        </a:spcAft>
                      </a:pPr>
                      <a:r>
                        <a:rPr lang="et-EE" sz="1300" err="1">
                          <a:effectLst/>
                          <a:latin typeface="+mn-lt"/>
                          <a:ea typeface="Verdana" panose="020B0604030504040204" pitchFamily="34" charset="0"/>
                          <a:cs typeface="Times New Roman" panose="02020603050405020304" pitchFamily="18" charset="0"/>
                        </a:rPr>
                        <a:t>Oonurme</a:t>
                      </a:r>
                      <a:r>
                        <a:rPr lang="et-EE" sz="1300">
                          <a:effectLst/>
                          <a:latin typeface="+mn-lt"/>
                          <a:ea typeface="Verdana" panose="020B0604030504040204" pitchFamily="34" charset="0"/>
                          <a:cs typeface="Times New Roman" panose="02020603050405020304" pitchFamily="18" charset="0"/>
                        </a:rPr>
                        <a:t> Külaselts MTÜ</a:t>
                      </a:r>
                    </a:p>
                    <a:p>
                      <a:pPr marL="67945">
                        <a:spcBef>
                          <a:spcPts val="100"/>
                        </a:spcBef>
                        <a:spcAft>
                          <a:spcPts val="0"/>
                        </a:spcAft>
                      </a:pPr>
                      <a:r>
                        <a:rPr lang="et-EE" sz="1300" err="1">
                          <a:effectLst/>
                          <a:latin typeface="+mn-lt"/>
                          <a:ea typeface="Verdana" panose="020B0604030504040204" pitchFamily="34" charset="0"/>
                          <a:cs typeface="Times New Roman" panose="02020603050405020304" pitchFamily="18" charset="0"/>
                        </a:rPr>
                        <a:t>Sahargu</a:t>
                      </a:r>
                      <a:r>
                        <a:rPr lang="et-EE" sz="1300">
                          <a:effectLst/>
                          <a:latin typeface="+mn-lt"/>
                          <a:ea typeface="Verdana" panose="020B0604030504040204" pitchFamily="34" charset="0"/>
                          <a:cs typeface="Times New Roman" panose="02020603050405020304" pitchFamily="18" charset="0"/>
                        </a:rPr>
                        <a:t> Külaselts MTÜ</a:t>
                      </a:r>
                    </a:p>
                  </a:txBody>
                  <a:tcPr marL="0" marR="0" marT="0" marB="0"/>
                </a:tc>
                <a:tc hMerge="1">
                  <a:txBody>
                    <a:bodyPr/>
                    <a:lstStyle/>
                    <a:p>
                      <a:pPr marL="67945">
                        <a:spcBef>
                          <a:spcPts val="100"/>
                        </a:spcBef>
                        <a:spcAft>
                          <a:spcPts val="0"/>
                        </a:spcAft>
                      </a:pPr>
                      <a:r>
                        <a:rPr lang="et-EE" sz="1400">
                          <a:effectLst/>
                        </a:rPr>
                        <a:t>Valga Puu OÜ</a:t>
                      </a:r>
                    </a:p>
                    <a:p>
                      <a:pPr marL="67945">
                        <a:spcBef>
                          <a:spcPts val="100"/>
                        </a:spcBef>
                        <a:spcAft>
                          <a:spcPts val="0"/>
                        </a:spcAft>
                      </a:pPr>
                      <a:r>
                        <a:rPr lang="et-EE" sz="1400" err="1">
                          <a:effectLst/>
                        </a:rPr>
                        <a:t>Karo</a:t>
                      </a:r>
                      <a:r>
                        <a:rPr lang="et-EE" sz="1400">
                          <a:effectLst/>
                        </a:rPr>
                        <a:t> Mets OÜ</a:t>
                      </a:r>
                    </a:p>
                    <a:p>
                      <a:pPr marL="67945">
                        <a:spcBef>
                          <a:spcPts val="100"/>
                        </a:spcBef>
                        <a:spcAft>
                          <a:spcPts val="0"/>
                        </a:spcAft>
                      </a:pPr>
                      <a:r>
                        <a:rPr lang="et-EE" sz="1400" err="1">
                          <a:effectLst/>
                        </a:rPr>
                        <a:t>Eremka</a:t>
                      </a:r>
                      <a:r>
                        <a:rPr lang="et-EE" sz="1400">
                          <a:effectLst/>
                        </a:rPr>
                        <a:t> OÜ</a:t>
                      </a:r>
                    </a:p>
                    <a:p>
                      <a:pPr marL="67945">
                        <a:spcBef>
                          <a:spcPts val="100"/>
                        </a:spcBef>
                        <a:spcAft>
                          <a:spcPts val="0"/>
                        </a:spcAft>
                      </a:pPr>
                      <a:r>
                        <a:rPr lang="et-EE" sz="1400" err="1">
                          <a:effectLst/>
                        </a:rPr>
                        <a:t>Höbringi</a:t>
                      </a:r>
                      <a:r>
                        <a:rPr lang="et-EE" sz="1400">
                          <a:effectLst/>
                        </a:rPr>
                        <a:t> Metsad OÜ</a:t>
                      </a:r>
                    </a:p>
                    <a:p>
                      <a:pPr marL="67945">
                        <a:spcBef>
                          <a:spcPts val="100"/>
                        </a:spcBef>
                        <a:spcAft>
                          <a:spcPts val="0"/>
                        </a:spcAft>
                      </a:pPr>
                      <a:r>
                        <a:rPr lang="et-EE" sz="1400">
                          <a:effectLst/>
                        </a:rPr>
                        <a:t>Võimalikud lisanduvad asjast huvitatud või mõjutatud isikud</a:t>
                      </a:r>
                      <a:endParaRPr lang="et-EE" sz="14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Planeerimisprotsessiga seonduva teabe viimine kohalikele elanikele ja maaomanikele, arutelus partneriks olemine.</a:t>
                      </a:r>
                    </a:p>
                  </a:txBody>
                  <a:tcPr marL="68580" marR="68580" marT="0" marB="0"/>
                </a:tc>
                <a:extLst>
                  <a:ext uri="{0D108BD9-81ED-4DB2-BD59-A6C34878D82A}">
                    <a16:rowId xmlns:a16="http://schemas.microsoft.com/office/drawing/2014/main" val="4164967210"/>
                  </a:ext>
                </a:extLst>
              </a:tr>
              <a:tr h="556260">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Laiem avalikkus, nt piirkonna elanikud, vallas tegutsevad ettevõtted jt</a:t>
                      </a:r>
                    </a:p>
                  </a:txBody>
                  <a:tcPr marL="0" marR="0" marT="0" marB="0"/>
                </a:tc>
                <a:tc hMerge="1">
                  <a:txBody>
                    <a:bodyPr/>
                    <a:lstStyle/>
                    <a:p>
                      <a:endParaRPr lang="et-EE"/>
                    </a:p>
                  </a:txBody>
                  <a:tcPr/>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Võimalikud asjast huvitatud või mõjutatud isikud. Kaasatud olemise soovist on võimalik teada anda linna- ja vallavalitsusele, samuti on antud võimalus kaasatud olemise soovi väljendada avalikel aruteludel. </a:t>
                      </a:r>
                    </a:p>
                  </a:txBody>
                  <a:tcPr marL="68580" marR="68580" marT="0" marB="0"/>
                </a:tc>
                <a:extLst>
                  <a:ext uri="{0D108BD9-81ED-4DB2-BD59-A6C34878D82A}">
                    <a16:rowId xmlns:a16="http://schemas.microsoft.com/office/drawing/2014/main" val="798691028"/>
                  </a:ext>
                </a:extLst>
              </a:tr>
              <a:tr h="186818">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Rahandusministeerium</a:t>
                      </a:r>
                    </a:p>
                  </a:txBody>
                  <a:tcPr marL="0" marR="0" marT="0" marB="0"/>
                </a:tc>
                <a:tc hMerge="1">
                  <a:txBody>
                    <a:bodyPr/>
                    <a:lstStyle/>
                    <a:p>
                      <a:endParaRPr lang="et-EE"/>
                    </a:p>
                  </a:txBody>
                  <a:tcPr/>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Eriplaneeringu järelevalve teostaja.</a:t>
                      </a:r>
                    </a:p>
                  </a:txBody>
                  <a:tcPr marL="68580" marR="68580" marT="0" marB="0"/>
                </a:tc>
                <a:extLst>
                  <a:ext uri="{0D108BD9-81ED-4DB2-BD59-A6C34878D82A}">
                    <a16:rowId xmlns:a16="http://schemas.microsoft.com/office/drawing/2014/main" val="1965303822"/>
                  </a:ext>
                </a:extLst>
              </a:tr>
              <a:tr h="225363">
                <a:tc gridSpan="2">
                  <a:txBody>
                    <a:bodyPr/>
                    <a:lstStyle/>
                    <a:p>
                      <a:pPr marL="67945">
                        <a:spcBef>
                          <a:spcPts val="100"/>
                        </a:spcBef>
                        <a:spcAft>
                          <a:spcPts val="0"/>
                        </a:spcAft>
                      </a:pPr>
                      <a:r>
                        <a:rPr lang="et-EE" sz="1300">
                          <a:effectLst/>
                          <a:latin typeface="+mn-lt"/>
                          <a:ea typeface="Verdana" panose="020B0604030504040204" pitchFamily="34" charset="0"/>
                          <a:cs typeface="Times New Roman" panose="02020603050405020304" pitchFamily="18" charset="0"/>
                        </a:rPr>
                        <a:t>Evelyn </a:t>
                      </a:r>
                      <a:r>
                        <a:rPr lang="et-EE" sz="1300" err="1">
                          <a:effectLst/>
                          <a:latin typeface="+mn-lt"/>
                          <a:ea typeface="Verdana" panose="020B0604030504040204" pitchFamily="34" charset="0"/>
                          <a:cs typeface="Times New Roman" panose="02020603050405020304" pitchFamily="18" charset="0"/>
                        </a:rPr>
                        <a:t>Hints</a:t>
                      </a:r>
                      <a:endParaRPr lang="et-EE" sz="1300">
                        <a:effectLst/>
                        <a:latin typeface="+mn-lt"/>
                        <a:ea typeface="Verdana" panose="020B0604030504040204" pitchFamily="34" charset="0"/>
                        <a:cs typeface="Times New Roman" panose="02020603050405020304" pitchFamily="18" charset="0"/>
                      </a:endParaRPr>
                    </a:p>
                  </a:txBody>
                  <a:tcPr marL="0" marR="0" marT="0" marB="0"/>
                </a:tc>
                <a:tc hMerge="1">
                  <a:txBody>
                    <a:bodyPr/>
                    <a:lstStyle/>
                    <a:p>
                      <a:endParaRPr lang="et-EE"/>
                    </a:p>
                  </a:txBody>
                  <a:tcPr/>
                </a:tc>
                <a:tc>
                  <a:txBody>
                    <a:bodyPr/>
                    <a:lstStyle/>
                    <a:p>
                      <a:pPr>
                        <a:lnSpc>
                          <a:spcPct val="107000"/>
                        </a:lnSpc>
                        <a:spcAft>
                          <a:spcPts val="800"/>
                        </a:spcAft>
                      </a:pPr>
                      <a:r>
                        <a:rPr lang="et-EE" sz="1300">
                          <a:effectLst/>
                          <a:latin typeface="+mn-lt"/>
                          <a:ea typeface="Calibri" panose="020F0502020204030204" pitchFamily="34" charset="0"/>
                          <a:cs typeface="Times New Roman" panose="02020603050405020304" pitchFamily="18" charset="0"/>
                        </a:rPr>
                        <a:t>Isik, kes on ise avaldanud soovi olla kaasatud.</a:t>
                      </a:r>
                    </a:p>
                  </a:txBody>
                  <a:tcPr marL="68580" marR="68580" marT="0" marB="0"/>
                </a:tc>
                <a:extLst>
                  <a:ext uri="{0D108BD9-81ED-4DB2-BD59-A6C34878D82A}">
                    <a16:rowId xmlns:a16="http://schemas.microsoft.com/office/drawing/2014/main" val="2777493036"/>
                  </a:ext>
                </a:extLst>
              </a:tr>
            </a:tbl>
          </a:graphicData>
        </a:graphic>
      </p:graphicFrame>
    </p:spTree>
    <p:extLst>
      <p:ext uri="{BB962C8B-B14F-4D97-AF65-F5344CB8AC3E}">
        <p14:creationId xmlns:p14="http://schemas.microsoft.com/office/powerpoint/2010/main" val="202770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227749"/>
            <a:ext cx="11565698" cy="712113"/>
          </a:xfrm>
        </p:spPr>
        <p:txBody>
          <a:bodyPr>
            <a:normAutofit/>
          </a:bodyPr>
          <a:lstStyle/>
          <a:p>
            <a:r>
              <a:rPr lang="et-EE" b="1" dirty="0"/>
              <a:t>Eriplaneeringu eesmärk, ala ja esmane eelvalik</a:t>
            </a:r>
          </a:p>
        </p:txBody>
      </p:sp>
      <p:sp>
        <p:nvSpPr>
          <p:cNvPr id="5" name="TextBox 4">
            <a:extLst>
              <a:ext uri="{FF2B5EF4-FFF2-40B4-BE49-F238E27FC236}">
                <a16:creationId xmlns:a16="http://schemas.microsoft.com/office/drawing/2014/main" id="{DE81950F-1F64-4EF8-B2AF-4D9B72DD04DF}"/>
              </a:ext>
            </a:extLst>
          </p:cNvPr>
          <p:cNvSpPr txBox="1"/>
          <p:nvPr/>
        </p:nvSpPr>
        <p:spPr>
          <a:xfrm>
            <a:off x="6253452" y="939862"/>
            <a:ext cx="5760849" cy="5893921"/>
          </a:xfrm>
          <a:prstGeom prst="rect">
            <a:avLst/>
          </a:prstGeom>
          <a:noFill/>
        </p:spPr>
        <p:txBody>
          <a:bodyPr wrap="square" rtlCol="0">
            <a:spAutoFit/>
          </a:bodyPr>
          <a:lstStyle/>
          <a:p>
            <a:pPr>
              <a:spcBef>
                <a:spcPts val="600"/>
              </a:spcBef>
            </a:pPr>
            <a:r>
              <a:rPr lang="et-EE" sz="1600" dirty="0"/>
              <a:t>Esmase asukoha eelvaliku põhimõtted:</a:t>
            </a:r>
          </a:p>
          <a:p>
            <a:pPr marL="342900" lvl="0" indent="-342900" algn="just">
              <a:spcBef>
                <a:spcPts val="600"/>
              </a:spcBef>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tuulikute vähim kaugus elamutest ja ühiskondlikest hoonetest on 1000 m, esialgses analüüsis lähtuti ETAK elu- ja ühiskondlike hoonete paiknemisest;</a:t>
            </a:r>
          </a:p>
          <a:p>
            <a:pPr marL="342900" lvl="0" indent="-342900" algn="just">
              <a:spcBef>
                <a:spcPts val="600"/>
              </a:spcBef>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600 m puhver kaitsealast, hoiualast, püsielupaigast, Natura 2000 alast, mille kaitse-eesmärgiks on linnu- või nahkhiireliikide kaitse (Keskkonnaameti 2021);</a:t>
            </a:r>
          </a:p>
          <a:p>
            <a:pPr marL="342900" lvl="0" indent="-342900" algn="just">
              <a:spcBef>
                <a:spcPts val="600"/>
              </a:spcBef>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600 m puhver projekteeritavast kaitsealast, hoiualast, püsielupaigast, mille kaitse-eesmärgiks on linnuliikide kaitse (Keskkonnaameti 2021);</a:t>
            </a:r>
          </a:p>
          <a:p>
            <a:pPr marL="342900" lvl="0" indent="-342900" algn="just">
              <a:spcBef>
                <a:spcPts val="600"/>
              </a:spcBef>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100 m puhver kaitsealast, hoiualast, püsielupaigast, Natura 2000 alast, mille kaitse-eesmärgiks ei ole linnu- või nahkhiireliikide kaitse (Keskkonnaameti 2021);</a:t>
            </a:r>
          </a:p>
          <a:p>
            <a:pPr marL="342900" lvl="0" indent="-342900" algn="just">
              <a:spcBef>
                <a:spcPts val="600"/>
              </a:spcBef>
              <a:buFont typeface="Arial" panose="020B0604020202020204" pitchFamily="34" charset="0"/>
              <a:buChar char="•"/>
            </a:pPr>
            <a:r>
              <a:rPr lang="et-EE" sz="1600" dirty="0">
                <a:effectLst/>
                <a:ea typeface="Calibri" panose="020F0502020204030204" pitchFamily="34" charset="0"/>
                <a:cs typeface="Times New Roman" panose="02020603050405020304" pitchFamily="18" charset="0"/>
              </a:rPr>
              <a:t>välistavaks alaks määrati üldiselt ka Üle-eestilise maismaalinnustiku analüüsi (EOÜ ja Kotkaklubi, 2022) käigus määratletud tsoon 1 (va arvatud juhul, kui maismaalinnustiku analüüsist tulenev tsoon 1 jäi väikese alana esmase potentsiaalse tuulepargiala sisse ja see ala oli mõistlik haarata uuritavate alade koosseisu). Tsoon 1 on liigi elupaik, kodupiirkonna tuumala või rändekoridor, kuhu tuulikute püstitamine põhjustab negatiivse mõju. Tsooni 1 tuulikuid üldjuhul ei kavandata.</a:t>
            </a:r>
            <a:endParaRPr lang="et-EE" dirty="0"/>
          </a:p>
        </p:txBody>
      </p:sp>
      <p:sp>
        <p:nvSpPr>
          <p:cNvPr id="3" name="TextBox 2">
            <a:extLst>
              <a:ext uri="{FF2B5EF4-FFF2-40B4-BE49-F238E27FC236}">
                <a16:creationId xmlns:a16="http://schemas.microsoft.com/office/drawing/2014/main" id="{2AEBF614-F090-46A6-B3C5-13E55D1232F1}"/>
              </a:ext>
            </a:extLst>
          </p:cNvPr>
          <p:cNvSpPr txBox="1"/>
          <p:nvPr/>
        </p:nvSpPr>
        <p:spPr>
          <a:xfrm>
            <a:off x="313151" y="940177"/>
            <a:ext cx="5782849" cy="5979522"/>
          </a:xfrm>
          <a:prstGeom prst="rect">
            <a:avLst/>
          </a:prstGeom>
          <a:noFill/>
        </p:spPr>
        <p:txBody>
          <a:bodyPr wrap="square" rtlCol="0">
            <a:spAutoFit/>
          </a:bodyPr>
          <a:lstStyle/>
          <a:p>
            <a:pPr lvl="0">
              <a:lnSpc>
                <a:spcPct val="107000"/>
              </a:lnSpc>
              <a:spcAft>
                <a:spcPts val="800"/>
              </a:spcAft>
            </a:pPr>
            <a:r>
              <a:rPr lang="et-EE" sz="1600" dirty="0">
                <a:effectLst/>
                <a:ea typeface="Calibri" panose="020F0502020204030204" pitchFamily="34" charset="0"/>
                <a:cs typeface="Times New Roman" panose="02020603050405020304" pitchFamily="18" charset="0"/>
              </a:rPr>
              <a:t>Eriplaneeringu koostamise eesmärgiks on välja selgitada tuuleparkide ja nende toimimiseks vajaliku taristu rajamiseks sobivad asukohad Kadrina valla haldusterritooriumil, võttes seejuures arvesse sotsiaalseid aspekte (sh kohalikud huvid), keskkonnamõju, majanduslikke ja tehnilisi võimalusi. Tuuleparkide eriplaneeringute koostamise vajadus tuleneb Eesti riigi kliima- ja energiapoliitikast.  Eesti pikaajaline eesmärk on minna üle vähese süsinikuheitega majandusele, mis tähendab järk-järgult eesmärgipärast majandus- ja energiasüsteemi ümberkujundamist ressursitõhusamaks, tootlikumaks ja keskkonnahoidlikumaks.</a:t>
            </a:r>
          </a:p>
          <a:p>
            <a:pPr lvl="0">
              <a:lnSpc>
                <a:spcPct val="107000"/>
              </a:lnSpc>
              <a:spcAft>
                <a:spcPts val="800"/>
              </a:spcAft>
            </a:pPr>
            <a:r>
              <a:rPr lang="et-EE" sz="1600" dirty="0">
                <a:effectLst/>
                <a:ea typeface="Calibri" panose="020F0502020204030204" pitchFamily="34" charset="0"/>
                <a:cs typeface="Times New Roman" panose="02020603050405020304" pitchFamily="18" charset="0"/>
              </a:rPr>
              <a:t>Eriplaneeringu koostamise alaks on kogu Kadrina vald, planeeringuala pindala on 353,92 km². Eriplaneering koostatakse sellises vormis ja mahus, mis võimaldab kohalikul omavalitsusel teha otsus eriplaneeringu asukoha eelvaliku vastuvõtmise või sellest keeldumise osas. Eelnõu koostatakse sellises täpsusastmes, sh sisaldab see projekteerimistingimuste andmise aluseks olevaid tingimusi, et kohalikul omavalitsusel oleks võimalik soovi korral planeering PlanS §-s 951 sätestatud alustel kehtestada. PlanS § 951 kohane kehtestamine on võimalik juhul, kui puuduvad välistavad tegurid tuulepargi edasiseks kavandamiseks projekteerimistingimustega. Välistavate tegurite olemasolul on vajalik täiendavalt detailse osa koostamine.</a:t>
            </a:r>
          </a:p>
        </p:txBody>
      </p:sp>
    </p:spTree>
    <p:extLst>
      <p:ext uri="{BB962C8B-B14F-4D97-AF65-F5344CB8AC3E}">
        <p14:creationId xmlns:p14="http://schemas.microsoft.com/office/powerpoint/2010/main" val="208472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365125"/>
            <a:ext cx="11565698" cy="1772768"/>
          </a:xfrm>
        </p:spPr>
        <p:txBody>
          <a:bodyPr>
            <a:normAutofit fontScale="90000"/>
          </a:bodyPr>
          <a:lstStyle/>
          <a:p>
            <a:r>
              <a:rPr lang="et-EE" b="1" dirty="0"/>
              <a:t>Esmase</a:t>
            </a:r>
            <a:br>
              <a:rPr lang="et-EE" b="1" dirty="0"/>
            </a:br>
            <a:r>
              <a:rPr lang="et-EE" b="1" dirty="0"/>
              <a:t>eelvaliku</a:t>
            </a:r>
            <a:br>
              <a:rPr lang="et-EE" b="1" dirty="0"/>
            </a:br>
            <a:r>
              <a:rPr lang="et-EE" b="1" dirty="0"/>
              <a:t>ala</a:t>
            </a:r>
          </a:p>
        </p:txBody>
      </p:sp>
      <p:pic>
        <p:nvPicPr>
          <p:cNvPr id="3" name="Pilt 2" descr="A map of a city&#10;&#10;Description automatically generated">
            <a:extLst>
              <a:ext uri="{FF2B5EF4-FFF2-40B4-BE49-F238E27FC236}">
                <a16:creationId xmlns:a16="http://schemas.microsoft.com/office/drawing/2014/main" id="{77537012-54CF-049F-7A93-FE3DB0D02C4A}"/>
              </a:ext>
            </a:extLst>
          </p:cNvPr>
          <p:cNvPicPr>
            <a:picLocks noChangeAspect="1"/>
          </p:cNvPicPr>
          <p:nvPr/>
        </p:nvPicPr>
        <p:blipFill>
          <a:blip r:embed="rId3"/>
          <a:stretch>
            <a:fillRect/>
          </a:stretch>
        </p:blipFill>
        <p:spPr>
          <a:xfrm>
            <a:off x="3661893" y="-14473"/>
            <a:ext cx="8530107" cy="6872473"/>
          </a:xfrm>
          <a:prstGeom prst="rect">
            <a:avLst/>
          </a:prstGeom>
        </p:spPr>
      </p:pic>
    </p:spTree>
    <p:extLst>
      <p:ext uri="{BB962C8B-B14F-4D97-AF65-F5344CB8AC3E}">
        <p14:creationId xmlns:p14="http://schemas.microsoft.com/office/powerpoint/2010/main" val="240581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218209"/>
            <a:ext cx="11565698" cy="1039091"/>
          </a:xfrm>
        </p:spPr>
        <p:txBody>
          <a:bodyPr>
            <a:normAutofit fontScale="90000"/>
          </a:bodyPr>
          <a:lstStyle/>
          <a:p>
            <a:r>
              <a:rPr lang="et-EE" b="1" dirty="0"/>
              <a:t>Keskkonnamõju strateegilise hindamise (KSH) programm</a:t>
            </a:r>
          </a:p>
        </p:txBody>
      </p:sp>
      <p:sp>
        <p:nvSpPr>
          <p:cNvPr id="5" name="TextBox 4">
            <a:extLst>
              <a:ext uri="{FF2B5EF4-FFF2-40B4-BE49-F238E27FC236}">
                <a16:creationId xmlns:a16="http://schemas.microsoft.com/office/drawing/2014/main" id="{DE81950F-1F64-4EF8-B2AF-4D9B72DD04DF}"/>
              </a:ext>
            </a:extLst>
          </p:cNvPr>
          <p:cNvSpPr txBox="1"/>
          <p:nvPr/>
        </p:nvSpPr>
        <p:spPr>
          <a:xfrm>
            <a:off x="335151" y="1595256"/>
            <a:ext cx="5760849" cy="3093154"/>
          </a:xfrm>
          <a:prstGeom prst="rect">
            <a:avLst/>
          </a:prstGeom>
          <a:noFill/>
        </p:spPr>
        <p:txBody>
          <a:bodyPr wrap="square" rtlCol="0">
            <a:spAutoFit/>
          </a:bodyPr>
          <a:lstStyle/>
          <a:p>
            <a:pPr>
              <a:spcBef>
                <a:spcPts val="600"/>
              </a:spcBef>
            </a:pPr>
            <a:r>
              <a:rPr lang="et-EE" dirty="0"/>
              <a:t>KSH eesmärgid:</a:t>
            </a:r>
          </a:p>
          <a:p>
            <a:pPr>
              <a:spcBef>
                <a:spcPts val="600"/>
              </a:spcBef>
            </a:pPr>
            <a:endParaRPr lang="et-EE" dirty="0"/>
          </a:p>
          <a:p>
            <a:pPr marL="342900" lvl="0" indent="-342900" algn="just">
              <a:spcBef>
                <a:spcPts val="600"/>
              </a:spcBef>
              <a:buFont typeface="Arial" panose="020B0604020202020204" pitchFamily="34" charset="0"/>
              <a:buChar char="•"/>
            </a:pPr>
            <a:r>
              <a:rPr lang="et-EE" dirty="0">
                <a:effectLst/>
                <a:ea typeface="Calibri" panose="020F0502020204030204" pitchFamily="34" charset="0"/>
              </a:rPr>
              <a:t>arvestada keskkonnakaalutlusi strateegiliste planeerimisdokumentide koostamisel ning kehtestamisel, tagada kõrgetasemeline keskkonnakaitse ja edendada säästvat arengut;</a:t>
            </a:r>
          </a:p>
          <a:p>
            <a:pPr marL="342900" lvl="0" indent="-342900" algn="just">
              <a:spcBef>
                <a:spcPts val="600"/>
              </a:spcBef>
              <a:buFont typeface="Arial" panose="020B0604020202020204" pitchFamily="34" charset="0"/>
              <a:buChar char="•"/>
            </a:pPr>
            <a:r>
              <a:rPr lang="et-EE" dirty="0">
                <a:effectLst/>
                <a:ea typeface="Calibri" panose="020F0502020204030204" pitchFamily="34" charset="0"/>
              </a:rPr>
              <a:t>hinnata eriplaneeringuga kavandatava tegevuse elluviimisel kaasnevat olulist keskkonnamõju ning määratleda ebasoodsa keskkonnamõju vältimiseks ja leevendamiseks vajalikud meetmed.</a:t>
            </a:r>
            <a:endParaRPr lang="et-EE" dirty="0"/>
          </a:p>
        </p:txBody>
      </p:sp>
      <p:sp>
        <p:nvSpPr>
          <p:cNvPr id="3" name="TextBox 2">
            <a:extLst>
              <a:ext uri="{FF2B5EF4-FFF2-40B4-BE49-F238E27FC236}">
                <a16:creationId xmlns:a16="http://schemas.microsoft.com/office/drawing/2014/main" id="{2AEBF614-F090-46A6-B3C5-13E55D1232F1}"/>
              </a:ext>
            </a:extLst>
          </p:cNvPr>
          <p:cNvSpPr txBox="1"/>
          <p:nvPr/>
        </p:nvSpPr>
        <p:spPr>
          <a:xfrm>
            <a:off x="6308706" y="1595256"/>
            <a:ext cx="5782849" cy="3524298"/>
          </a:xfrm>
          <a:prstGeom prst="rect">
            <a:avLst/>
          </a:prstGeom>
          <a:noFill/>
        </p:spPr>
        <p:txBody>
          <a:bodyPr wrap="square" rtlCol="0">
            <a:spAutoFit/>
          </a:bodyPr>
          <a:lstStyle/>
          <a:p>
            <a:pPr>
              <a:lnSpc>
                <a:spcPct val="107000"/>
              </a:lnSpc>
              <a:spcAft>
                <a:spcPts val="800"/>
              </a:spcAft>
            </a:pPr>
            <a:r>
              <a:rPr lang="et-EE" dirty="0">
                <a:effectLst/>
                <a:ea typeface="Calibri" panose="020F0502020204030204" pitchFamily="34" charset="0"/>
                <a:cs typeface="Times New Roman" panose="02020603050405020304" pitchFamily="18" charset="0"/>
              </a:rPr>
              <a:t>Programmis esitatakse:</a:t>
            </a:r>
          </a:p>
          <a:p>
            <a:pPr>
              <a:lnSpc>
                <a:spcPct val="107000"/>
              </a:lnSpc>
              <a:spcAft>
                <a:spcPts val="800"/>
              </a:spcAft>
            </a:pPr>
            <a:endParaRPr lang="et-EE"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t-EE" sz="1800" dirty="0">
                <a:effectLst/>
                <a:ea typeface="Calibri" panose="020F0502020204030204" pitchFamily="34" charset="0"/>
                <a:cs typeface="Times New Roman" panose="02020603050405020304" pitchFamily="18" charset="0"/>
              </a:rPr>
              <a:t>keskkonnamõju strateegilise hindamise ulatus ja sisu;</a:t>
            </a:r>
          </a:p>
          <a:p>
            <a:pPr marL="342900" indent="-342900">
              <a:lnSpc>
                <a:spcPct val="107000"/>
              </a:lnSpc>
              <a:spcAft>
                <a:spcPts val="800"/>
              </a:spcAft>
              <a:buFont typeface="Arial" panose="020B0604020202020204" pitchFamily="34" charset="0"/>
              <a:buChar char="•"/>
            </a:pPr>
            <a:r>
              <a:rPr lang="et-EE" sz="1800" dirty="0">
                <a:effectLst/>
                <a:ea typeface="Calibri" panose="020F0502020204030204" pitchFamily="34" charset="0"/>
                <a:cs typeface="Times New Roman" panose="02020603050405020304" pitchFamily="18" charset="0"/>
              </a:rPr>
              <a:t>planeeringu rakendamisega eeldatavalt kaasneda võiv oluline keskkonnamõju, sh mõju inimese tervisele, piiriülese keskkonnamõju esinemise võimalikkus, võimalik mõju Natura 2000 võrgustikule;</a:t>
            </a:r>
          </a:p>
          <a:p>
            <a:pPr marL="342900" indent="-342900">
              <a:lnSpc>
                <a:spcPct val="107000"/>
              </a:lnSpc>
              <a:spcAft>
                <a:spcPts val="800"/>
              </a:spcAft>
              <a:buFont typeface="Arial" panose="020B0604020202020204" pitchFamily="34" charset="0"/>
              <a:buChar char="•"/>
            </a:pPr>
            <a:r>
              <a:rPr lang="et-EE" sz="1800" dirty="0">
                <a:effectLst/>
                <a:ea typeface="Calibri" panose="020F0502020204030204" pitchFamily="34" charset="0"/>
                <a:cs typeface="Times New Roman" panose="02020603050405020304" pitchFamily="18" charset="0"/>
              </a:rPr>
              <a:t>muu planeeringu koostamise korraldajale teadaolev asjassepuutuv teave. </a:t>
            </a:r>
            <a:endParaRPr lang="en-GB" sz="18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endParaRPr lang="et-EE" sz="1600" dirty="0"/>
          </a:p>
        </p:txBody>
      </p:sp>
    </p:spTree>
    <p:extLst>
      <p:ext uri="{BB962C8B-B14F-4D97-AF65-F5344CB8AC3E}">
        <p14:creationId xmlns:p14="http://schemas.microsoft.com/office/powerpoint/2010/main" val="241058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D26636-7591-4D6D-ACA7-FE921E2157B7}"/>
              </a:ext>
            </a:extLst>
          </p:cNvPr>
          <p:cNvSpPr>
            <a:spLocks noGrp="1"/>
          </p:cNvSpPr>
          <p:nvPr>
            <p:ph type="title"/>
          </p:nvPr>
        </p:nvSpPr>
        <p:spPr>
          <a:xfrm>
            <a:off x="313151" y="218209"/>
            <a:ext cx="11565698" cy="1039091"/>
          </a:xfrm>
        </p:spPr>
        <p:txBody>
          <a:bodyPr>
            <a:normAutofit/>
          </a:bodyPr>
          <a:lstStyle/>
          <a:p>
            <a:r>
              <a:rPr lang="et-EE" b="1" dirty="0"/>
              <a:t>KSH-s hinnatavad mõjuvaldkonnad</a:t>
            </a:r>
          </a:p>
        </p:txBody>
      </p:sp>
      <p:sp>
        <p:nvSpPr>
          <p:cNvPr id="5" name="TextBox 4">
            <a:extLst>
              <a:ext uri="{FF2B5EF4-FFF2-40B4-BE49-F238E27FC236}">
                <a16:creationId xmlns:a16="http://schemas.microsoft.com/office/drawing/2014/main" id="{DE81950F-1F64-4EF8-B2AF-4D9B72DD04DF}"/>
              </a:ext>
            </a:extLst>
          </p:cNvPr>
          <p:cNvSpPr txBox="1"/>
          <p:nvPr/>
        </p:nvSpPr>
        <p:spPr>
          <a:xfrm>
            <a:off x="335151" y="1179522"/>
            <a:ext cx="11543698" cy="5955476"/>
          </a:xfrm>
          <a:prstGeom prst="rect">
            <a:avLst/>
          </a:prstGeom>
          <a:noFill/>
        </p:spPr>
        <p:txBody>
          <a:bodyPr wrap="square" rtlCol="0">
            <a:spAutoFit/>
          </a:bodyPr>
          <a:lstStyle/>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pinnasele, sh väärtuslikule põllumajandusmaale;</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põhja- ja pinnaveele (sh pinnase niiskusrežiim, veekvaliteet);</a:t>
            </a:r>
            <a:endParaRPr lang="et-EE" dirty="0">
              <a:ea typeface="Calibri" panose="020F0502020204030204" pitchFamily="34" charset="0"/>
            </a:endParaRP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bioloogilisele mitmekesisusele, elustikule, kaitstavatele loodusobjektidele, vääriselupaikadele; Natura hindamine;</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rohelise võrgustiku sidususele ja toimimisele;</a:t>
            </a:r>
            <a:endParaRPr lang="et-EE" dirty="0">
              <a:ea typeface="Calibri" panose="020F0502020204030204" pitchFamily="34" charset="0"/>
            </a:endParaRP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kultuuripärandile ja väärtuslikele maastikele;</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inimeste tervisele ja heaolule</a:t>
            </a:r>
            <a:r>
              <a:rPr lang="et-EE" dirty="0">
                <a:ea typeface="Calibri" panose="020F0502020204030204" pitchFamily="34" charset="0"/>
              </a:rPr>
              <a:t> (müra, varjutus, visuaalne mõju);</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õhukvaliteedile;</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kliimamuutustele</a:t>
            </a:r>
            <a:r>
              <a:rPr lang="et-EE" dirty="0">
                <a:ea typeface="Calibri" panose="020F0502020204030204" pitchFamily="34" charset="0"/>
              </a:rPr>
              <a:t>;</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sotsiaalsele vajadusele ja varale (sh kohalik kasu</a:t>
            </a:r>
            <a:r>
              <a:rPr lang="et-EE" dirty="0">
                <a:ea typeface="Calibri" panose="020F0502020204030204" pitchFamily="34" charset="0"/>
              </a:rPr>
              <a:t>);</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maavaradele;</a:t>
            </a:r>
          </a:p>
          <a:p>
            <a:pPr marL="342900" lvl="0" indent="-342900" algn="just">
              <a:spcBef>
                <a:spcPts val="600"/>
              </a:spcBef>
              <a:buFont typeface="Arial" panose="020B0604020202020204" pitchFamily="34" charset="0"/>
              <a:buChar char="•"/>
            </a:pPr>
            <a:r>
              <a:rPr lang="et-EE" dirty="0">
                <a:ea typeface="Calibri" panose="020F0502020204030204" pitchFamily="34" charset="0"/>
              </a:rPr>
              <a:t>jäätmetekke mõjud;</a:t>
            </a:r>
            <a:endParaRPr lang="et-EE" sz="1800" dirty="0">
              <a:effectLst/>
              <a:ea typeface="Calibri" panose="020F0502020204030204" pitchFamily="34" charset="0"/>
            </a:endParaRP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mõjud piirkonna teedele</a:t>
            </a:r>
            <a:r>
              <a:rPr lang="et-EE" dirty="0">
                <a:ea typeface="Calibri" panose="020F0502020204030204" pitchFamily="34" charset="0"/>
              </a:rPr>
              <a:t>;</a:t>
            </a:r>
          </a:p>
          <a:p>
            <a:pPr marL="342900" lvl="0" indent="-342900" algn="just">
              <a:spcBef>
                <a:spcPts val="600"/>
              </a:spcBef>
              <a:buFont typeface="Arial" panose="020B0604020202020204" pitchFamily="34" charset="0"/>
              <a:buChar char="•"/>
            </a:pPr>
            <a:r>
              <a:rPr lang="et-EE" sz="1800" dirty="0">
                <a:effectLst/>
                <a:ea typeface="Calibri" panose="020F0502020204030204" pitchFamily="34" charset="0"/>
              </a:rPr>
              <a:t>mõju riigikaitseliste objektide ja mobiilside toimimisele;</a:t>
            </a:r>
          </a:p>
          <a:p>
            <a:pPr marL="342900" lvl="0" indent="-342900" algn="just">
              <a:spcBef>
                <a:spcPts val="600"/>
              </a:spcBef>
              <a:buFont typeface="Arial" panose="020B0604020202020204" pitchFamily="34" charset="0"/>
              <a:buChar char="•"/>
            </a:pPr>
            <a:r>
              <a:rPr lang="et-EE" dirty="0">
                <a:ea typeface="Calibri" panose="020F0502020204030204" pitchFamily="34" charset="0"/>
              </a:rPr>
              <a:t>kumulatiivne mõju;</a:t>
            </a:r>
            <a:endParaRPr lang="et-EE" sz="1800" dirty="0">
              <a:effectLst/>
              <a:ea typeface="Calibri" panose="020F0502020204030204" pitchFamily="34" charset="0"/>
            </a:endParaRPr>
          </a:p>
          <a:p>
            <a:pPr marL="342900" lvl="0" indent="-342900" algn="just">
              <a:spcBef>
                <a:spcPts val="600"/>
              </a:spcBef>
              <a:buFont typeface="Arial" panose="020B0604020202020204" pitchFamily="34" charset="0"/>
              <a:buChar char="•"/>
            </a:pPr>
            <a:r>
              <a:rPr lang="et-EE" sz="1800" dirty="0" err="1">
                <a:effectLst/>
                <a:ea typeface="Calibri" panose="020F0502020204030204" pitchFamily="34" charset="0"/>
              </a:rPr>
              <a:t>hinnatakase</a:t>
            </a:r>
            <a:r>
              <a:rPr lang="et-EE" sz="1800" dirty="0">
                <a:effectLst/>
                <a:ea typeface="Calibri" panose="020F0502020204030204" pitchFamily="34" charset="0"/>
              </a:rPr>
              <a:t> nii ehitus- kui kasutusaegset mõju.</a:t>
            </a:r>
          </a:p>
          <a:p>
            <a:pPr marL="342900" lvl="0" indent="-342900" algn="just">
              <a:spcBef>
                <a:spcPts val="600"/>
              </a:spcBef>
              <a:buFont typeface="Arial" panose="020B0604020202020204" pitchFamily="34" charset="0"/>
              <a:buChar char="•"/>
            </a:pPr>
            <a:endParaRPr lang="et-EE" dirty="0"/>
          </a:p>
        </p:txBody>
      </p:sp>
    </p:spTree>
    <p:extLst>
      <p:ext uri="{BB962C8B-B14F-4D97-AF65-F5344CB8AC3E}">
        <p14:creationId xmlns:p14="http://schemas.microsoft.com/office/powerpoint/2010/main" val="2399646632"/>
      </p:ext>
    </p:extLst>
  </p:cSld>
  <p:clrMapOvr>
    <a:masterClrMapping/>
  </p:clrMapOvr>
</p:sld>
</file>

<file path=ppt/theme/theme1.xml><?xml version="1.0" encoding="utf-8"?>
<a:theme xmlns:a="http://schemas.openxmlformats.org/drawingml/2006/main" name="Office Theme">
  <a:themeElements>
    <a:clrScheme name="Office'i kujundu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i kujundu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i kujund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D1B04AAEF2BE4AAA3755EBCC20AA61" ma:contentTypeVersion="12" ma:contentTypeDescription="Loo uus dokument" ma:contentTypeScope="" ma:versionID="92772feba45ea3965eb5e80684e700b7">
  <xsd:schema xmlns:xsd="http://www.w3.org/2001/XMLSchema" xmlns:xs="http://www.w3.org/2001/XMLSchema" xmlns:p="http://schemas.microsoft.com/office/2006/metadata/properties" xmlns:ns2="e36e7683-5aaa-4925-8968-a3b0eb712736" xmlns:ns3="36f64899-c29f-4361-ad21-ff182142b2be" targetNamespace="http://schemas.microsoft.com/office/2006/metadata/properties" ma:root="true" ma:fieldsID="bb549a2e70dc0ebf4ff3163db9a42cf6" ns2:_="" ns3:_="">
    <xsd:import namespace="e36e7683-5aaa-4925-8968-a3b0eb712736"/>
    <xsd:import namespace="36f64899-c29f-4361-ad21-ff182142b2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e7683-5aaa-4925-8968-a3b0eb712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Pildisildid" ma:readOnly="false" ma:fieldId="{5cf76f15-5ced-4ddc-b409-7134ff3c332f}" ma:taxonomyMulti="true" ma:sspId="5f235455-7e11-48a3-9662-1236fef5f71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64899-c29f-4361-ad21-ff182142b2b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5b943f0-9dd3-4f39-a7d2-7efb93ced714}" ma:internalName="TaxCatchAll" ma:showField="CatchAllData" ma:web="36f64899-c29f-4361-ad21-ff182142b2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6e7683-5aaa-4925-8968-a3b0eb712736">
      <Terms xmlns="http://schemas.microsoft.com/office/infopath/2007/PartnerControls"/>
    </lcf76f155ced4ddcb4097134ff3c332f>
    <TaxCatchAll xmlns="36f64899-c29f-4361-ad21-ff182142b2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F63CF6-0ABD-4511-B64A-C4FB9C09E028}"/>
</file>

<file path=customXml/itemProps2.xml><?xml version="1.0" encoding="utf-8"?>
<ds:datastoreItem xmlns:ds="http://schemas.openxmlformats.org/officeDocument/2006/customXml" ds:itemID="{19BA0FE0-A981-4484-BDC6-CE9C5ADA21CB}">
  <ds:schemaRefs>
    <ds:schemaRef ds:uri="31b6e7e3-947d-4147-bc8d-164baf88f322"/>
    <ds:schemaRef ds:uri="67d5e7a5-dfd9-428c-88ab-16f3dff1939a"/>
    <ds:schemaRef ds:uri="d0f2def4-1e24-492a-9727-4edc8b7976fa"/>
    <ds:schemaRef ds:uri="d6dc7548-0327-4620-8526-1d6232e6be99"/>
    <ds:schemaRef ds:uri="e06ef199-04f4-42ab-ab96-f14932af38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F0B023-ECB3-4138-B55B-B3F717235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217</TotalTime>
  <Words>2505</Words>
  <Application>Microsoft Office PowerPoint</Application>
  <PresentationFormat>Laiekraan</PresentationFormat>
  <Paragraphs>292</Paragraphs>
  <Slides>17</Slides>
  <Notes>13</Notes>
  <HiddenSlides>2</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17</vt:i4>
      </vt:variant>
    </vt:vector>
  </HeadingPairs>
  <TitlesOfParts>
    <vt:vector size="24" baseType="lpstr">
      <vt:lpstr>Arial</vt:lpstr>
      <vt:lpstr>Calibri</vt:lpstr>
      <vt:lpstr>Calibri Light</vt:lpstr>
      <vt:lpstr>Symbol</vt:lpstr>
      <vt:lpstr>Times New Roman</vt:lpstr>
      <vt:lpstr>Verdana</vt:lpstr>
      <vt:lpstr>Office Theme</vt:lpstr>
      <vt:lpstr>Kadrina valla tuuleenergeetika eriplaneering</vt:lpstr>
      <vt:lpstr>Ruumiline planeerimine ja ehitamine</vt:lpstr>
      <vt:lpstr>KOV eriplaneering (PlanS)</vt:lpstr>
      <vt:lpstr>Ajakava</vt:lpstr>
      <vt:lpstr>Kaasamiskava</vt:lpstr>
      <vt:lpstr>Eriplaneeringu eesmärk, ala ja esmane eelvalik</vt:lpstr>
      <vt:lpstr>Esmase eelvaliku ala</vt:lpstr>
      <vt:lpstr>Keskkonnamõju strateegilise hindamise (KSH) programm</vt:lpstr>
      <vt:lpstr>KSH-s hinnatavad mõjuvaldkonnad</vt:lpstr>
      <vt:lpstr>Teostatavad uuringud</vt:lpstr>
      <vt:lpstr>Senine praktika – näiteid mõjudest</vt:lpstr>
      <vt:lpstr>Avalik väljapanek 18.12.2023…23.01.2024</vt:lpstr>
      <vt:lpstr>Avalik väljapanek arvamused 1</vt:lpstr>
      <vt:lpstr>Avalik väljapanek arvamused 2</vt:lpstr>
      <vt:lpstr>Avalik väljapanek arvamused 3</vt:lpstr>
      <vt:lpstr>Avalik väljapanek arvamused 4</vt:lpstr>
      <vt:lpstr>Avalik väljapanek arvamused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Heiki Kalberg</dc:creator>
  <cp:lastModifiedBy>Merje Verhovitš</cp:lastModifiedBy>
  <cp:revision>3</cp:revision>
  <dcterms:created xsi:type="dcterms:W3CDTF">2019-09-06T07:00:21Z</dcterms:created>
  <dcterms:modified xsi:type="dcterms:W3CDTF">2024-03-04T15:25:33Z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0x01010085D1B04AAEF2BE4AAA3755EBCC20AA61</vt:lpwstr>
  </property>
  <property fmtid="{D5CDD505-2E9C-101B-9397-08002B2CF9AE}" pid="3" name="MediaServiceImageTags">
    <vt:lpwstr/>
  </property>
</Properties>
</file>