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61" r:id="rId3"/>
    <p:sldId id="263" r:id="rId4"/>
    <p:sldId id="264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D78BF-7280-4710-A45B-859B002052A4}" v="15" dt="2025-09-24T12:04:09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rit Pihlak" userId="fc8e1229-cf9b-4ed1-bbb3-f356dbdeaceb" providerId="ADAL" clId="{C10421F3-8195-4702-8195-A50F30316AF6}"/>
    <pc:docChg chg="modSld">
      <pc:chgData name="Kairit Pihlak" userId="fc8e1229-cf9b-4ed1-bbb3-f356dbdeaceb" providerId="ADAL" clId="{C10421F3-8195-4702-8195-A50F30316AF6}" dt="2025-09-24T12:04:09.836" v="23" actId="20577"/>
      <pc:docMkLst>
        <pc:docMk/>
      </pc:docMkLst>
      <pc:sldChg chg="modSp mod">
        <pc:chgData name="Kairit Pihlak" userId="fc8e1229-cf9b-4ed1-bbb3-f356dbdeaceb" providerId="ADAL" clId="{C10421F3-8195-4702-8195-A50F30316AF6}" dt="2025-09-24T12:04:09.836" v="23" actId="20577"/>
        <pc:sldMkLst>
          <pc:docMk/>
          <pc:sldMk cId="515074032" sldId="256"/>
        </pc:sldMkLst>
        <pc:spChg chg="mod">
          <ac:chgData name="Kairit Pihlak" userId="fc8e1229-cf9b-4ed1-bbb3-f356dbdeaceb" providerId="ADAL" clId="{C10421F3-8195-4702-8195-A50F30316AF6}" dt="2025-09-24T12:04:09.836" v="23" actId="20577"/>
          <ac:spMkLst>
            <pc:docMk/>
            <pc:sldMk cId="515074032" sldId="256"/>
            <ac:spMk id="2" creationId="{C05F183A-4E62-E701-2AA8-1CF2A92C91D4}"/>
          </ac:spMkLst>
        </pc:spChg>
        <pc:picChg chg="mod">
          <ac:chgData name="Kairit Pihlak" userId="fc8e1229-cf9b-4ed1-bbb3-f356dbdeaceb" providerId="ADAL" clId="{C10421F3-8195-4702-8195-A50F30316AF6}" dt="2025-09-24T11:08:43.196" v="7" actId="1076"/>
          <ac:picMkLst>
            <pc:docMk/>
            <pc:sldMk cId="515074032" sldId="256"/>
            <ac:picMk id="15" creationId="{D755CA46-F07D-03ED-A80A-4D4445044242}"/>
          </ac:picMkLst>
        </pc:picChg>
      </pc:sldChg>
      <pc:sldChg chg="modSp mod">
        <pc:chgData name="Kairit Pihlak" userId="fc8e1229-cf9b-4ed1-bbb3-f356dbdeaceb" providerId="ADAL" clId="{C10421F3-8195-4702-8195-A50F30316AF6}" dt="2025-09-24T08:40:21.057" v="3" actId="113"/>
        <pc:sldMkLst>
          <pc:docMk/>
          <pc:sldMk cId="3370964576" sldId="261"/>
        </pc:sldMkLst>
        <pc:spChg chg="mod">
          <ac:chgData name="Kairit Pihlak" userId="fc8e1229-cf9b-4ed1-bbb3-f356dbdeaceb" providerId="ADAL" clId="{C10421F3-8195-4702-8195-A50F30316AF6}" dt="2025-09-24T08:40:21.057" v="3" actId="113"/>
          <ac:spMkLst>
            <pc:docMk/>
            <pc:sldMk cId="3370964576" sldId="261"/>
            <ac:spMk id="3" creationId="{EBC029B2-3372-2A05-D7F7-0BE0DA004930}"/>
          </ac:spMkLst>
        </pc:spChg>
      </pc:sldChg>
      <pc:sldChg chg="modSp mod">
        <pc:chgData name="Kairit Pihlak" userId="fc8e1229-cf9b-4ed1-bbb3-f356dbdeaceb" providerId="ADAL" clId="{C10421F3-8195-4702-8195-A50F30316AF6}" dt="2025-09-24T08:39:01.697" v="0" actId="113"/>
        <pc:sldMkLst>
          <pc:docMk/>
          <pc:sldMk cId="510500002" sldId="267"/>
        </pc:sldMkLst>
        <pc:spChg chg="mod">
          <ac:chgData name="Kairit Pihlak" userId="fc8e1229-cf9b-4ed1-bbb3-f356dbdeaceb" providerId="ADAL" clId="{C10421F3-8195-4702-8195-A50F30316AF6}" dt="2025-09-24T08:39:01.697" v="0" actId="113"/>
          <ac:spMkLst>
            <pc:docMk/>
            <pc:sldMk cId="510500002" sldId="267"/>
            <ac:spMk id="3" creationId="{1ABBD1EB-DFA5-BF48-9A33-21D6A0D5EB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611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4426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ite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1696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3814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986705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1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9540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5970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2702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8669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495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952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639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007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6810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050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t-E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7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>
            <a:extLst>
              <a:ext uri="{FF2B5EF4-FFF2-40B4-BE49-F238E27FC236}">
                <a16:creationId xmlns:a16="http://schemas.microsoft.com/office/drawing/2014/main" id="{D755CA46-F07D-03ED-A80A-4D444504424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091" t="30897"/>
          <a:stretch>
            <a:fillRect/>
          </a:stretch>
        </p:blipFill>
        <p:spPr>
          <a:xfrm>
            <a:off x="1" y="0"/>
            <a:ext cx="12191999" cy="6857990"/>
          </a:xfrm>
          <a:prstGeom prst="rect">
            <a:avLst/>
          </a:prstGeo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C05F183A-4E62-E701-2AA8-1CF2A92C9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6443" y="2244429"/>
            <a:ext cx="5168627" cy="2369131"/>
          </a:xfrm>
        </p:spPr>
        <p:txBody>
          <a:bodyPr>
            <a:normAutofit/>
          </a:bodyPr>
          <a:lstStyle/>
          <a:p>
            <a:r>
              <a:rPr lang="et-EE" sz="4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Kadrina valla Eelarvestrateegia </a:t>
            </a:r>
            <a:r>
              <a:rPr lang="et-EE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2026-2029</a:t>
            </a:r>
          </a:p>
        </p:txBody>
      </p:sp>
    </p:spTree>
    <p:extLst>
      <p:ext uri="{BB962C8B-B14F-4D97-AF65-F5344CB8AC3E}">
        <p14:creationId xmlns:p14="http://schemas.microsoft.com/office/powerpoint/2010/main" val="51507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41A26B7-40F8-A1A0-605E-688350F4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Eelarve strateegia olemus ja nõuded strateegiale.</a:t>
            </a:r>
            <a:endParaRPr lang="et-EE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BC029B2-3372-2A05-D7F7-0BE0DA004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t-E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Arengukava finantsprognoos, mis annab ülevaate valla finantsseisust ja</a:t>
            </a:r>
            <a:r>
              <a:rPr lang="et-EE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prognoosib tuleviku rahavoogude kujunemist</a:t>
            </a:r>
          </a:p>
          <a:p>
            <a:pPr lvl="0" defTabSz="457200">
              <a:lnSpc>
                <a:spcPct val="100000"/>
              </a:lnSpc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t-E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Ülevaade tegelikest rahalistest võimalustest järgneval 4 aastal</a:t>
            </a:r>
          </a:p>
          <a:p>
            <a:pPr lvl="0" defTabSz="457200">
              <a:lnSpc>
                <a:spcPct val="100000"/>
              </a:lnSpc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t-E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Vaadatakse üle iga-aastaselt täpsustades varasema strateegia kolme eelseisva aasta prognoose ja lisatakse neljanda aasta prognoos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7096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D3E8176-5DB2-0197-FAB2-F256B4A78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Strateegiaperioodi tegevuste eesmärgid</a:t>
            </a:r>
            <a:endParaRPr lang="et-EE" cap="non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2D99FC3-1640-7EBF-607C-EA8B5FC1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defTabSz="4572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t-EE" sz="28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eelarve vahendite vastutustundlik kasutamine </a:t>
            </a: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(tehtavad kulutused on selged ja läbipaistvad</a:t>
            </a:r>
            <a:r>
              <a:rPr lang="et-EE" sz="28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defTabSz="4572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valla kodanikele </a:t>
            </a:r>
            <a:r>
              <a:rPr lang="et-EE" sz="28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kvaliteetsete avalike teenuste tagamine</a:t>
            </a:r>
          </a:p>
          <a:p>
            <a:pPr defTabSz="4572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põhitegevuse </a:t>
            </a:r>
            <a:r>
              <a:rPr lang="et-EE" sz="28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tulemi hoidmine positiivsena </a:t>
            </a: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igal aastal</a:t>
            </a:r>
          </a:p>
          <a:p>
            <a:pPr defTabSz="4572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erinevate </a:t>
            </a:r>
            <a:r>
              <a:rPr lang="et-EE" sz="28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toetusrahade kaasamine </a:t>
            </a: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investeerimistegevusse</a:t>
            </a:r>
          </a:p>
          <a:p>
            <a:pPr defTabSz="4572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t-EE" sz="2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finantsdistsipliini meetmetest kinnipidamine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98421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BF889A-6DAA-1F4B-F55B-301333893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Eelarvestrateegia põhinäitajad</a:t>
            </a:r>
            <a:endParaRPr lang="et-EE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D031768E-F3DB-EAE3-17D4-160E3DF375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689246"/>
              </p:ext>
            </p:extLst>
          </p:nvPr>
        </p:nvGraphicFramePr>
        <p:xfrm>
          <a:off x="818606" y="2179755"/>
          <a:ext cx="1067330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9554">
                  <a:extLst>
                    <a:ext uri="{9D8B030D-6E8A-4147-A177-3AD203B41FA5}">
                      <a16:colId xmlns:a16="http://schemas.microsoft.com/office/drawing/2014/main" val="2868153658"/>
                    </a:ext>
                  </a:extLst>
                </a:gridCol>
                <a:gridCol w="1881051">
                  <a:extLst>
                    <a:ext uri="{9D8B030D-6E8A-4147-A177-3AD203B41FA5}">
                      <a16:colId xmlns:a16="http://schemas.microsoft.com/office/drawing/2014/main" val="1661096809"/>
                    </a:ext>
                  </a:extLst>
                </a:gridCol>
                <a:gridCol w="1750423">
                  <a:extLst>
                    <a:ext uri="{9D8B030D-6E8A-4147-A177-3AD203B41FA5}">
                      <a16:colId xmlns:a16="http://schemas.microsoft.com/office/drawing/2014/main" val="729811380"/>
                    </a:ext>
                  </a:extLst>
                </a:gridCol>
                <a:gridCol w="1741715">
                  <a:extLst>
                    <a:ext uri="{9D8B030D-6E8A-4147-A177-3AD203B41FA5}">
                      <a16:colId xmlns:a16="http://schemas.microsoft.com/office/drawing/2014/main" val="2920534822"/>
                    </a:ext>
                  </a:extLst>
                </a:gridCol>
                <a:gridCol w="1790561">
                  <a:extLst>
                    <a:ext uri="{9D8B030D-6E8A-4147-A177-3AD203B41FA5}">
                      <a16:colId xmlns:a16="http://schemas.microsoft.com/office/drawing/2014/main" val="39596599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t-EE" sz="1800" b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504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Põhitegevuse tulud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11 029 350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11 482 150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11 987 550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12 514 225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3783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Põhitegevuse kulud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10 398 500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10 583 500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10 765 800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10 950 600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166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Põhitegevuse tulem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630 850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898 650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1 221 750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1 563 625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6405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Kohustiste (laenude) tasumine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900 000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7703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Põhivara soetus kokku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2 123 000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6 150 000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8 150 000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150 000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1554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sellest toetuste arvelt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5 040 000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5 040 000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40 000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0173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omavahenditest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663 000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1 150 000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3 150 000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150 000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8288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Kohustiste (laenude) võtmine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1 200 000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3 200 000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67356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Võlakohustised aasta lõpu seisuga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4 044 895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4 644 895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6 944 895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6 044 895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44527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Netovõlakoormus (</a:t>
                      </a:r>
                      <a:r>
                        <a:rPr lang="et-EE" sz="1800" b="0" u="sng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t-EE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36,7%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39,8%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57,5%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t-EE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63831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85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C6286F8-E841-F745-44C6-8F3B59B3C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Strateegiaperioodi suuremad investeeringud</a:t>
            </a:r>
            <a:endParaRPr lang="et-EE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40CDBC19-E30E-D11B-81B6-C53AFC6E6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854041"/>
              </p:ext>
            </p:extLst>
          </p:nvPr>
        </p:nvGraphicFramePr>
        <p:xfrm>
          <a:off x="700635" y="1447438"/>
          <a:ext cx="10508381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108">
                  <a:extLst>
                    <a:ext uri="{9D8B030D-6E8A-4147-A177-3AD203B41FA5}">
                      <a16:colId xmlns:a16="http://schemas.microsoft.com/office/drawing/2014/main" val="2049928339"/>
                    </a:ext>
                  </a:extLst>
                </a:gridCol>
                <a:gridCol w="1454331">
                  <a:extLst>
                    <a:ext uri="{9D8B030D-6E8A-4147-A177-3AD203B41FA5}">
                      <a16:colId xmlns:a16="http://schemas.microsoft.com/office/drawing/2014/main" val="2872973103"/>
                    </a:ext>
                  </a:extLst>
                </a:gridCol>
                <a:gridCol w="1402080">
                  <a:extLst>
                    <a:ext uri="{9D8B030D-6E8A-4147-A177-3AD203B41FA5}">
                      <a16:colId xmlns:a16="http://schemas.microsoft.com/office/drawing/2014/main" val="1760234086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856980293"/>
                    </a:ext>
                  </a:extLst>
                </a:gridCol>
                <a:gridCol w="1381803">
                  <a:extLst>
                    <a:ext uri="{9D8B030D-6E8A-4147-A177-3AD203B41FA5}">
                      <a16:colId xmlns:a16="http://schemas.microsoft.com/office/drawing/2014/main" val="3701798361"/>
                    </a:ext>
                  </a:extLst>
                </a:gridCol>
                <a:gridCol w="1197019">
                  <a:extLst>
                    <a:ext uri="{9D8B030D-6E8A-4147-A177-3AD203B41FA5}">
                      <a16:colId xmlns:a16="http://schemas.microsoft.com/office/drawing/2014/main" val="4071202788"/>
                    </a:ext>
                  </a:extLst>
                </a:gridCol>
              </a:tblGrid>
              <a:tr h="41331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eeldatav täitmine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eelarve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2027 eelarve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2028 eelarve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2029 eelarve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2604422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Mõndavere</a:t>
                      </a:r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tee rekonstrueerimine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576 000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4297787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toetuse arvelt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516 450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6133175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muude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vahendite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arvelt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omaosalus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59 550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1881174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Kõnnitee raudteejaam-Neeruti tee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385 000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42457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toetuse arvelt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254 000 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30485738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muude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vahendite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arvelt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omaosalus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131 000 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1765622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Kadrina Keskväljaku väljaehitamine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2 413 000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68055561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toetuse arvelt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1 448 000 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1305376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muude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vahendite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arvelt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omaosalus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965 000 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1792261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Kadrina eakate teenusmaja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1 973 000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3830230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toetuse arvelt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1 460 000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21597054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muude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vahendite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arvelt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omaosalus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513 000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8452240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Kadrina Keskkooli hoone renoveerimine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6 000 000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8 000 000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87015103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toetuse arvelt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5 000 000 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625922"/>
                  </a:ext>
                </a:extLst>
              </a:tr>
              <a:tr h="20665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muude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vahendite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arvelt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i-FI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omaosalus</a:t>
                      </a:r>
                      <a:r>
                        <a:rPr lang="fi-FI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1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1 000 000 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t-EE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3 000 000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t-EE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9580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45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528A0E0-5097-FBE4-7220-2A78F8B6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cap="none" dirty="0"/>
              <a:t>Arvestusüksus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ABBD1EB-DFA5-BF48-9A33-21D6A0D5E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Arvestusüksus on vald koos tütarettevõtetega, kes on eelmisel majandusaastal saanud üle 50% tuludest avalikust sektorist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Kadrina valla arvestusüksusesse kuuluvad 2024 aasta majandustulemuste alusel lisaks vallale</a:t>
            </a:r>
          </a:p>
          <a:p>
            <a:pPr lvl="1"/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OÜ Kadrina Kommunaal</a:t>
            </a:r>
          </a:p>
          <a:p>
            <a:pPr lvl="1"/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Kadrina Spordikeskus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Arvestusüksuse konsolideeritud näitajad vastavad KOFS-i nõuetele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10500002"/>
      </p:ext>
    </p:extLst>
  </p:cSld>
  <p:clrMapOvr>
    <a:masterClrMapping/>
  </p:clrMapOvr>
</p:sld>
</file>

<file path=ppt/theme/theme1.xml><?xml version="1.0" encoding="utf-8"?>
<a:theme xmlns:a="http://schemas.openxmlformats.org/drawingml/2006/main" name="Fassett">
  <a:themeElements>
    <a:clrScheme name="Fas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279</TotalTime>
  <Words>432</Words>
  <Application>Microsoft Office PowerPoint</Application>
  <PresentationFormat>Laiekraan</PresentationFormat>
  <Paragraphs>155</Paragraphs>
  <Slides>6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Trebuchet MS</vt:lpstr>
      <vt:lpstr>Wingdings</vt:lpstr>
      <vt:lpstr>Wingdings 3</vt:lpstr>
      <vt:lpstr>Fassett</vt:lpstr>
      <vt:lpstr>Kadrina valla Eelarvestrateegia 2026-2029</vt:lpstr>
      <vt:lpstr>Eelarve strateegia olemus ja nõuded strateegiale.</vt:lpstr>
      <vt:lpstr>Strateegiaperioodi tegevuste eesmärgid</vt:lpstr>
      <vt:lpstr>Eelarvestrateegia põhinäitajad</vt:lpstr>
      <vt:lpstr>Strateegiaperioodi suuremad investeeringud</vt:lpstr>
      <vt:lpstr>Arvestusüksus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Janet Samolberg</dc:creator>
  <cp:lastModifiedBy>Kairit Pihlak</cp:lastModifiedBy>
  <cp:revision>9</cp:revision>
  <dcterms:created xsi:type="dcterms:W3CDTF">2025-09-23T10:35:20Z</dcterms:created>
  <dcterms:modified xsi:type="dcterms:W3CDTF">2025-09-24T12:04:16Z</dcterms:modified>
</cp:coreProperties>
</file>